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5"/>
  </p:notesMasterIdLst>
  <p:handoutMasterIdLst>
    <p:handoutMasterId r:id="rId16"/>
  </p:handoutMasterIdLst>
  <p:sldIdLst>
    <p:sldId id="283" r:id="rId3"/>
    <p:sldId id="305" r:id="rId4"/>
    <p:sldId id="303" r:id="rId5"/>
    <p:sldId id="304" r:id="rId6"/>
    <p:sldId id="306" r:id="rId7"/>
    <p:sldId id="292" r:id="rId8"/>
    <p:sldId id="293" r:id="rId9"/>
    <p:sldId id="307" r:id="rId10"/>
    <p:sldId id="275" r:id="rId11"/>
    <p:sldId id="276" r:id="rId12"/>
    <p:sldId id="281" r:id="rId13"/>
    <p:sldId id="280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2" autoAdjust="0"/>
    <p:restoredTop sz="86384" autoAdjust="0"/>
  </p:normalViewPr>
  <p:slideViewPr>
    <p:cSldViewPr showGuides="1">
      <p:cViewPr>
        <p:scale>
          <a:sx n="60" d="100"/>
          <a:sy n="60" d="100"/>
        </p:scale>
        <p:origin x="-559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967373027553027"/>
          <c:h val="0.74990553430717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господдержкой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9 мес. 
2021*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6.7</c:v>
                </c:pt>
                <c:pt idx="3">
                  <c:v>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господдержки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9 мес. 
2021*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1.7</c:v>
                </c:pt>
                <c:pt idx="1">
                  <c:v>1.3</c:v>
                </c:pt>
                <c:pt idx="2">
                  <c:v>1.3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568576"/>
        <c:axId val="4857446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800">
                    <a:solidFill>
                      <a:srgbClr val="0070C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9 мес. 
2021*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3.7</c:v>
                </c:pt>
                <c:pt idx="1">
                  <c:v>5.6</c:v>
                </c:pt>
                <c:pt idx="2">
                  <c:v>8.1</c:v>
                </c:pt>
                <c:pt idx="3">
                  <c:v>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77536"/>
        <c:axId val="48576000"/>
      </c:lineChart>
      <c:catAx>
        <c:axId val="4856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8574464"/>
        <c:crosses val="autoZero"/>
        <c:auto val="1"/>
        <c:lblAlgn val="ctr"/>
        <c:lblOffset val="100"/>
        <c:noMultiLvlLbl val="0"/>
      </c:catAx>
      <c:valAx>
        <c:axId val="48574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568576"/>
        <c:crosses val="autoZero"/>
        <c:crossBetween val="between"/>
      </c:valAx>
      <c:valAx>
        <c:axId val="485760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8577536"/>
        <c:crosses val="max"/>
        <c:crossBetween val="between"/>
      </c:valAx>
      <c:catAx>
        <c:axId val="48577536"/>
        <c:scaling>
          <c:orientation val="minMax"/>
        </c:scaling>
        <c:delete val="1"/>
        <c:axPos val="b"/>
        <c:majorTickMark val="out"/>
        <c:minorTickMark val="none"/>
        <c:tickLblPos val="nextTo"/>
        <c:crossAx val="48576000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0.2350225544213268"/>
          <c:y val="0.91187790885212661"/>
          <c:w val="0.63296725881784166"/>
          <c:h val="8.080676005714022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господдержкой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9 мес. 2021*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0.5</c:v>
                </c:pt>
                <c:pt idx="1">
                  <c:v>2.3199999999999998</c:v>
                </c:pt>
                <c:pt idx="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господдержки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9 мес. 2021*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1.5</c:v>
                </c:pt>
                <c:pt idx="1">
                  <c:v>0.74099999999999999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904640"/>
        <c:axId val="48542464"/>
      </c:barChart>
      <c:catAx>
        <c:axId val="679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8542464"/>
        <c:crosses val="autoZero"/>
        <c:auto val="1"/>
        <c:lblAlgn val="ctr"/>
        <c:lblOffset val="100"/>
        <c:noMultiLvlLbl val="0"/>
      </c:catAx>
      <c:valAx>
        <c:axId val="485424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67904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Растениеводство, тыс.</a:t>
            </a:r>
            <a:r>
              <a:rPr lang="ru-RU" baseline="0" dirty="0" smtClean="0"/>
              <a:t> га</a:t>
            </a:r>
            <a:endParaRPr lang="ru-RU" dirty="0"/>
          </a:p>
        </c:rich>
      </c:tx>
      <c:layout>
        <c:manualLayout>
          <c:xMode val="edge"/>
          <c:yMode val="edge"/>
          <c:x val="0.13881822612085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4868750000000001"/>
          <c:w val="1"/>
          <c:h val="0.65281766732283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Растениеводство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gradFill>
                <a:gsLst>
                  <a:gs pos="67000">
                    <a:schemeClr val="accent1">
                      <a:tint val="66000"/>
                      <a:satMod val="160000"/>
                    </a:schemeClr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9 мес. 2021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1160.2724600000006</c:v>
                </c:pt>
                <c:pt idx="1">
                  <c:v>4668.1148691999997</c:v>
                </c:pt>
                <c:pt idx="2">
                  <c:v>5710.860079699999</c:v>
                </c:pt>
                <c:pt idx="3">
                  <c:v>4376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0623488"/>
        <c:axId val="61676160"/>
      </c:barChart>
      <c:catAx>
        <c:axId val="606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676160"/>
        <c:crosses val="autoZero"/>
        <c:auto val="1"/>
        <c:lblAlgn val="ctr"/>
        <c:lblOffset val="100"/>
        <c:noMultiLvlLbl val="0"/>
      </c:catAx>
      <c:valAx>
        <c:axId val="6167616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6062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Животноводство, тыс.</a:t>
            </a:r>
            <a:r>
              <a:rPr lang="ru-RU" baseline="0" dirty="0" smtClean="0"/>
              <a:t> усл. голов</a:t>
            </a:r>
            <a:endParaRPr lang="ru-RU" dirty="0"/>
          </a:p>
        </c:rich>
      </c:tx>
      <c:layout>
        <c:manualLayout>
          <c:xMode val="edge"/>
          <c:yMode val="edge"/>
          <c:x val="0.14253898635477583"/>
          <c:y val="5.2222222222222221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2993749999999999"/>
          <c:w val="1"/>
          <c:h val="0.67156766732283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gradFill>
                <a:gsLst>
                  <a:gs pos="20000">
                    <a:schemeClr val="accent6">
                      <a:lumMod val="50000"/>
                    </a:schemeClr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9 мес. 2021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4977.7405700000008</c:v>
                </c:pt>
                <c:pt idx="1">
                  <c:v>7253.7475499999982</c:v>
                </c:pt>
                <c:pt idx="2">
                  <c:v>8093.0760799999989</c:v>
                </c:pt>
                <c:pt idx="3">
                  <c:v>7732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574592"/>
        <c:axId val="62576128"/>
      </c:barChart>
      <c:catAx>
        <c:axId val="625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2576128"/>
        <c:crosses val="autoZero"/>
        <c:auto val="1"/>
        <c:lblAlgn val="ctr"/>
        <c:lblOffset val="100"/>
        <c:noMultiLvlLbl val="0"/>
      </c:catAx>
      <c:valAx>
        <c:axId val="625761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6257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993749999999999"/>
          <c:w val="1"/>
          <c:h val="0.67156766732283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Аквакультура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50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9 мес. 2021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 formatCode="General">
                  <c:v>0</c:v>
                </c:pt>
                <c:pt idx="1">
                  <c:v>2226.3802299999998</c:v>
                </c:pt>
                <c:pt idx="2" formatCode="General">
                  <c:v>1341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728064"/>
        <c:axId val="62729600"/>
      </c:barChart>
      <c:catAx>
        <c:axId val="6272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2729600"/>
        <c:crosses val="autoZero"/>
        <c:auto val="1"/>
        <c:lblAlgn val="ctr"/>
        <c:lblOffset val="100"/>
        <c:noMultiLvlLbl val="0"/>
      </c:catAx>
      <c:valAx>
        <c:axId val="6272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72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господдержки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п. 2018</c:v>
                </c:pt>
                <c:pt idx="1">
                  <c:v>1 п. 2019</c:v>
                </c:pt>
                <c:pt idx="2">
                  <c:v>1 п. 2020</c:v>
                </c:pt>
                <c:pt idx="3">
                  <c:v>1 п. 2021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23.2</c:v>
                </c:pt>
                <c:pt idx="1">
                  <c:v>4.2</c:v>
                </c:pt>
                <c:pt idx="2">
                  <c:v>3.7</c:v>
                </c:pt>
                <c:pt idx="3" formatCode="#,##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81-4907-91CF-71631E1A8B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господдержкой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4.7484040234845704E-2"/>
                  <c:y val="6.0713912972686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п. 2018</c:v>
                </c:pt>
                <c:pt idx="1">
                  <c:v>1 п. 2019</c:v>
                </c:pt>
                <c:pt idx="2">
                  <c:v>1 п. 2020</c:v>
                </c:pt>
                <c:pt idx="3">
                  <c:v>1 п. 2021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12.6</c:v>
                </c:pt>
                <c:pt idx="1">
                  <c:v>17.3</c:v>
                </c:pt>
                <c:pt idx="2">
                  <c:v>70.099999999999994</c:v>
                </c:pt>
                <c:pt idx="3">
                  <c:v>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B81-4907-91CF-71631E1A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41312"/>
        <c:axId val="6694284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19622164328807E-2"/>
                  <c:y val="-0.104257013773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81-4907-91CF-71631E1A8BE5}"/>
                </c:ext>
              </c:extLst>
            </c:dLbl>
            <c:dLbl>
              <c:idx val="1"/>
              <c:layout>
                <c:manualLayout>
                  <c:x val="-6.897960411806095E-2"/>
                  <c:y val="-0.15052102177100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81-4907-91CF-71631E1A8BE5}"/>
                </c:ext>
              </c:extLst>
            </c:dLbl>
            <c:dLbl>
              <c:idx val="2"/>
              <c:layout>
                <c:manualLayout>
                  <c:x val="-3.5993733122623565E-3"/>
                  <c:y val="-4.772053651410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81-4907-91CF-71631E1A8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п. 2018</c:v>
                </c:pt>
                <c:pt idx="1">
                  <c:v>1 п. 2019</c:v>
                </c:pt>
                <c:pt idx="2">
                  <c:v>1 п. 2020</c:v>
                </c:pt>
                <c:pt idx="3">
                  <c:v>1 п. 2021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35.799999999999997</c:v>
                </c:pt>
                <c:pt idx="1">
                  <c:v>21.5</c:v>
                </c:pt>
                <c:pt idx="2">
                  <c:v>73.8</c:v>
                </c:pt>
                <c:pt idx="3">
                  <c:v>99.7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B81-4907-91CF-71631E1A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41312"/>
        <c:axId val="66942848"/>
      </c:lineChart>
      <c:catAx>
        <c:axId val="669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942848"/>
        <c:crosses val="autoZero"/>
        <c:auto val="1"/>
        <c:lblAlgn val="ctr"/>
        <c:lblOffset val="100"/>
        <c:noMultiLvlLbl val="0"/>
      </c:catAx>
      <c:valAx>
        <c:axId val="66942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66941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alpha val="7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94486610217628E-2"/>
          <c:y val="2.2046161537606933E-2"/>
          <c:w val="0.77613737047700515"/>
          <c:h val="0.8282680396622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Яровые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</c:spPr>
          <c:invertIfNegative val="0"/>
          <c:dLbls>
            <c:spPr>
              <a:solidFill>
                <a:schemeClr val="bg2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 (9 мес.)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41</c:v>
                </c:pt>
                <c:pt idx="1">
                  <c:v>190</c:v>
                </c:pt>
                <c:pt idx="2">
                  <c:v>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14304"/>
        <c:axId val="117716096"/>
      </c:barChart>
      <c:catAx>
        <c:axId val="11771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716096"/>
        <c:crosses val="autoZero"/>
        <c:auto val="1"/>
        <c:lblAlgn val="ctr"/>
        <c:lblOffset val="100"/>
        <c:noMultiLvlLbl val="0"/>
      </c:catAx>
      <c:valAx>
        <c:axId val="1177160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771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94486610217628E-2"/>
          <c:y val="2.2046161537606933E-2"/>
          <c:w val="0.77613737047700515"/>
          <c:h val="0.8282680396622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Яровые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</c:spPr>
          <c:invertIfNegative val="0"/>
          <c:dLbls>
            <c:spPr>
              <a:solidFill>
                <a:schemeClr val="bg2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 (9 мес.)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0</c:v>
                </c:pt>
                <c:pt idx="1">
                  <c:v>21</c:v>
                </c:pt>
                <c:pt idx="2">
                  <c:v>39.1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64864"/>
        <c:axId val="117766400"/>
      </c:barChart>
      <c:catAx>
        <c:axId val="11776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766400"/>
        <c:crosses val="autoZero"/>
        <c:auto val="1"/>
        <c:lblAlgn val="ctr"/>
        <c:lblOffset val="100"/>
        <c:noMultiLvlLbl val="0"/>
      </c:catAx>
      <c:valAx>
        <c:axId val="1177664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776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FCC5C-1C25-4C09-B333-8653CDF93E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C1616F-3799-42AA-9011-17A7BAEA7FF3}">
      <dgm:prSet/>
      <dgm:spPr>
        <a:solidFill>
          <a:srgbClr val="C00000"/>
        </a:solidFill>
      </dgm:spPr>
      <dgm:t>
        <a:bodyPr/>
        <a:lstStyle/>
        <a:p>
          <a:r>
            <a:rPr lang="ru-RU" b="1" dirty="0"/>
            <a:t>1. Значительное снижение цены для агрария </a:t>
          </a:r>
          <a:endParaRPr lang="ru-RU" b="1" dirty="0" smtClean="0"/>
        </a:p>
        <a:p>
          <a:r>
            <a:rPr lang="ru-RU" b="1" i="1" dirty="0" smtClean="0"/>
            <a:t>в </a:t>
          </a:r>
          <a:r>
            <a:rPr lang="ru-RU" b="1" i="1" dirty="0"/>
            <a:t>4-5 раз по сравнению с мультирисковой </a:t>
          </a:r>
          <a:r>
            <a:rPr lang="ru-RU" b="1" i="1" dirty="0" smtClean="0"/>
            <a:t>программой</a:t>
          </a:r>
          <a:endParaRPr lang="ru-RU" i="1" dirty="0"/>
        </a:p>
      </dgm:t>
    </dgm:pt>
    <dgm:pt modelId="{30EA5525-97AE-449C-A58C-72C754A8BF2A}" type="parTrans" cxnId="{DD201D81-8097-4648-999B-C1AEC09CF9E7}">
      <dgm:prSet/>
      <dgm:spPr/>
      <dgm:t>
        <a:bodyPr/>
        <a:lstStyle/>
        <a:p>
          <a:endParaRPr lang="ru-RU"/>
        </a:p>
      </dgm:t>
    </dgm:pt>
    <dgm:pt modelId="{6E097244-2510-46FC-BB00-D4E31179F221}" type="sibTrans" cxnId="{DD201D81-8097-4648-999B-C1AEC09CF9E7}">
      <dgm:prSet/>
      <dgm:spPr/>
      <dgm:t>
        <a:bodyPr/>
        <a:lstStyle/>
        <a:p>
          <a:endParaRPr lang="ru-RU"/>
        </a:p>
      </dgm:t>
    </dgm:pt>
    <dgm:pt modelId="{71A9E827-C9D5-468A-940C-F8823FD86866}">
      <dgm:prSet/>
      <dgm:spPr/>
      <dgm:t>
        <a:bodyPr/>
        <a:lstStyle/>
        <a:p>
          <a:r>
            <a:rPr lang="ru-RU" b="1" dirty="0"/>
            <a:t>2. Экономия средств бюджета </a:t>
          </a:r>
          <a:endParaRPr lang="ru-RU" b="1" dirty="0" smtClean="0"/>
        </a:p>
        <a:p>
          <a:r>
            <a:rPr lang="ru-RU" b="1" i="1" dirty="0" smtClean="0"/>
            <a:t>выплаты </a:t>
          </a:r>
          <a:r>
            <a:rPr lang="ru-RU" b="1" i="1" dirty="0"/>
            <a:t>из бюджета </a:t>
          </a:r>
          <a:r>
            <a:rPr lang="ru-RU" b="1" i="1" dirty="0" smtClean="0"/>
            <a:t>при ЧС замещаются страховыми</a:t>
          </a:r>
          <a:endParaRPr lang="ru-RU" i="1" dirty="0"/>
        </a:p>
      </dgm:t>
    </dgm:pt>
    <dgm:pt modelId="{9E504928-E663-47C1-8A56-D383C9404C07}" type="parTrans" cxnId="{2B3DE21E-8337-4952-9399-66DB3D2B65B0}">
      <dgm:prSet/>
      <dgm:spPr/>
      <dgm:t>
        <a:bodyPr/>
        <a:lstStyle/>
        <a:p>
          <a:endParaRPr lang="ru-RU"/>
        </a:p>
      </dgm:t>
    </dgm:pt>
    <dgm:pt modelId="{CE328C2B-3408-4F40-A2E2-5DD4DA451633}" type="sibTrans" cxnId="{2B3DE21E-8337-4952-9399-66DB3D2B65B0}">
      <dgm:prSet/>
      <dgm:spPr/>
      <dgm:t>
        <a:bodyPr/>
        <a:lstStyle/>
        <a:p>
          <a:endParaRPr lang="ru-RU"/>
        </a:p>
      </dgm:t>
    </dgm:pt>
    <dgm:pt modelId="{293FC2A3-F697-4C5D-A726-BC3962CD7CEF}">
      <dgm:prSet/>
      <dgm:spPr/>
      <dgm:t>
        <a:bodyPr/>
        <a:lstStyle/>
        <a:p>
          <a:r>
            <a:rPr lang="ru-RU" b="1" dirty="0"/>
            <a:t>3. Упрощенный механизм урегулирования </a:t>
          </a:r>
          <a:r>
            <a:rPr lang="ru-RU" b="1" dirty="0" smtClean="0"/>
            <a:t>убытков: </a:t>
          </a:r>
        </a:p>
        <a:p>
          <a:r>
            <a:rPr lang="ru-RU" b="1" i="1" dirty="0" smtClean="0"/>
            <a:t>Расчет убытка: страховая стоимость на 1 га * площадь гибели</a:t>
          </a:r>
          <a:endParaRPr lang="ru-RU" i="1" dirty="0"/>
        </a:p>
      </dgm:t>
    </dgm:pt>
    <dgm:pt modelId="{1CEF3D77-05EC-4514-A3E6-633043F31ED0}" type="parTrans" cxnId="{5E157798-19C5-4210-836E-663A0E22D4D2}">
      <dgm:prSet/>
      <dgm:spPr/>
      <dgm:t>
        <a:bodyPr/>
        <a:lstStyle/>
        <a:p>
          <a:endParaRPr lang="ru-RU"/>
        </a:p>
      </dgm:t>
    </dgm:pt>
    <dgm:pt modelId="{843ABEC1-A988-4124-B224-5AD74966DC90}" type="sibTrans" cxnId="{5E157798-19C5-4210-836E-663A0E22D4D2}">
      <dgm:prSet/>
      <dgm:spPr/>
      <dgm:t>
        <a:bodyPr/>
        <a:lstStyle/>
        <a:p>
          <a:endParaRPr lang="ru-RU"/>
        </a:p>
      </dgm:t>
    </dgm:pt>
    <dgm:pt modelId="{7906C5FD-B81D-4A56-B77F-268236107728}">
      <dgm:prSet/>
      <dgm:spPr/>
      <dgm:t>
        <a:bodyPr/>
        <a:lstStyle/>
        <a:p>
          <a:r>
            <a:rPr lang="ru-RU" b="1" dirty="0"/>
            <a:t>4. Короткие сроки получения страховой выплаты </a:t>
          </a:r>
          <a:endParaRPr lang="ru-RU" b="1" dirty="0" smtClean="0"/>
        </a:p>
        <a:p>
          <a:r>
            <a:rPr lang="ru-RU" b="1" i="1" dirty="0" smtClean="0"/>
            <a:t>Нет </a:t>
          </a:r>
          <a:r>
            <a:rPr lang="ru-RU" b="1" i="1" dirty="0"/>
            <a:t>привязки к формам </a:t>
          </a:r>
          <a:r>
            <a:rPr lang="ru-RU" b="1" i="1" dirty="0" smtClean="0"/>
            <a:t>2-фермер/29-СХ</a:t>
          </a:r>
          <a:endParaRPr lang="ru-RU" i="1" dirty="0"/>
        </a:p>
      </dgm:t>
    </dgm:pt>
    <dgm:pt modelId="{A569204D-2F7F-4FE4-B2EE-3D38AD77F276}" type="parTrans" cxnId="{A0E4ECE9-96B4-4837-9A42-0FE7FBB0F4ED}">
      <dgm:prSet/>
      <dgm:spPr/>
      <dgm:t>
        <a:bodyPr/>
        <a:lstStyle/>
        <a:p>
          <a:endParaRPr lang="ru-RU"/>
        </a:p>
      </dgm:t>
    </dgm:pt>
    <dgm:pt modelId="{393EBC17-348B-4C41-BD12-9E167AF6A567}" type="sibTrans" cxnId="{A0E4ECE9-96B4-4837-9A42-0FE7FBB0F4ED}">
      <dgm:prSet/>
      <dgm:spPr/>
      <dgm:t>
        <a:bodyPr/>
        <a:lstStyle/>
        <a:p>
          <a:endParaRPr lang="ru-RU"/>
        </a:p>
      </dgm:t>
    </dgm:pt>
    <dgm:pt modelId="{405B8EFC-9105-46E0-9E47-86937A110619}" type="pres">
      <dgm:prSet presAssocID="{BE9FCC5C-1C25-4C09-B333-8653CDF93E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278F0BF-742F-4762-B7C3-FEEEDC804EF0}" type="pres">
      <dgm:prSet presAssocID="{BE9FCC5C-1C25-4C09-B333-8653CDF93EF9}" presName="Name1" presStyleCnt="0"/>
      <dgm:spPr/>
      <dgm:t>
        <a:bodyPr/>
        <a:lstStyle/>
        <a:p>
          <a:endParaRPr lang="ru-RU"/>
        </a:p>
      </dgm:t>
    </dgm:pt>
    <dgm:pt modelId="{41BBE77F-E5C1-4B08-AE41-113503EA7AC1}" type="pres">
      <dgm:prSet presAssocID="{BE9FCC5C-1C25-4C09-B333-8653CDF93EF9}" presName="cycle" presStyleCnt="0"/>
      <dgm:spPr/>
      <dgm:t>
        <a:bodyPr/>
        <a:lstStyle/>
        <a:p>
          <a:endParaRPr lang="ru-RU"/>
        </a:p>
      </dgm:t>
    </dgm:pt>
    <dgm:pt modelId="{A565949F-2729-4A53-8DFB-DAA58461C132}" type="pres">
      <dgm:prSet presAssocID="{BE9FCC5C-1C25-4C09-B333-8653CDF93EF9}" presName="srcNode" presStyleLbl="node1" presStyleIdx="0" presStyleCnt="4"/>
      <dgm:spPr/>
      <dgm:t>
        <a:bodyPr/>
        <a:lstStyle/>
        <a:p>
          <a:endParaRPr lang="ru-RU"/>
        </a:p>
      </dgm:t>
    </dgm:pt>
    <dgm:pt modelId="{1B0529AB-F9E7-4536-ACC0-57CDFCD731E6}" type="pres">
      <dgm:prSet presAssocID="{BE9FCC5C-1C25-4C09-B333-8653CDF93EF9}" presName="conn" presStyleLbl="parChTrans1D2" presStyleIdx="0" presStyleCnt="1"/>
      <dgm:spPr/>
      <dgm:t>
        <a:bodyPr/>
        <a:lstStyle/>
        <a:p>
          <a:endParaRPr lang="ru-RU"/>
        </a:p>
      </dgm:t>
    </dgm:pt>
    <dgm:pt modelId="{EB1D4679-B4D4-46EF-867F-EC11EEA622F5}" type="pres">
      <dgm:prSet presAssocID="{BE9FCC5C-1C25-4C09-B333-8653CDF93EF9}" presName="extraNode" presStyleLbl="node1" presStyleIdx="0" presStyleCnt="4"/>
      <dgm:spPr/>
      <dgm:t>
        <a:bodyPr/>
        <a:lstStyle/>
        <a:p>
          <a:endParaRPr lang="ru-RU"/>
        </a:p>
      </dgm:t>
    </dgm:pt>
    <dgm:pt modelId="{436A02D0-781E-4D15-9FB8-32C97B11FC41}" type="pres">
      <dgm:prSet presAssocID="{BE9FCC5C-1C25-4C09-B333-8653CDF93EF9}" presName="dstNode" presStyleLbl="node1" presStyleIdx="0" presStyleCnt="4"/>
      <dgm:spPr/>
      <dgm:t>
        <a:bodyPr/>
        <a:lstStyle/>
        <a:p>
          <a:endParaRPr lang="ru-RU"/>
        </a:p>
      </dgm:t>
    </dgm:pt>
    <dgm:pt modelId="{5C3B15F8-D30D-4741-BCAA-6B0D80818D5E}" type="pres">
      <dgm:prSet presAssocID="{53C1616F-3799-42AA-9011-17A7BAEA7F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004BC-7A15-468B-82AA-14C03053E5C2}" type="pres">
      <dgm:prSet presAssocID="{53C1616F-3799-42AA-9011-17A7BAEA7FF3}" presName="accent_1" presStyleCnt="0"/>
      <dgm:spPr/>
      <dgm:t>
        <a:bodyPr/>
        <a:lstStyle/>
        <a:p>
          <a:endParaRPr lang="ru-RU"/>
        </a:p>
      </dgm:t>
    </dgm:pt>
    <dgm:pt modelId="{AD0692DB-933C-4247-B066-F37F7A986AC0}" type="pres">
      <dgm:prSet presAssocID="{53C1616F-3799-42AA-9011-17A7BAEA7FF3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82DC21C4-EBE7-4584-9267-D801E3752AB8}" type="pres">
      <dgm:prSet presAssocID="{71A9E827-C9D5-468A-940C-F8823FD8686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D3830-36FE-4079-B569-8B911C8F18B8}" type="pres">
      <dgm:prSet presAssocID="{71A9E827-C9D5-468A-940C-F8823FD86866}" presName="accent_2" presStyleCnt="0"/>
      <dgm:spPr/>
      <dgm:t>
        <a:bodyPr/>
        <a:lstStyle/>
        <a:p>
          <a:endParaRPr lang="ru-RU"/>
        </a:p>
      </dgm:t>
    </dgm:pt>
    <dgm:pt modelId="{06C51BA7-4C9C-4B37-B110-5DC237031C70}" type="pres">
      <dgm:prSet presAssocID="{71A9E827-C9D5-468A-940C-F8823FD86866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9A013475-39E0-477E-BDA8-5E1C4964B7A2}" type="pres">
      <dgm:prSet presAssocID="{293FC2A3-F697-4C5D-A726-BC3962CD7C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9009F-3BB5-417C-AE5A-54B3D8AB3557}" type="pres">
      <dgm:prSet presAssocID="{293FC2A3-F697-4C5D-A726-BC3962CD7CEF}" presName="accent_3" presStyleCnt="0"/>
      <dgm:spPr/>
      <dgm:t>
        <a:bodyPr/>
        <a:lstStyle/>
        <a:p>
          <a:endParaRPr lang="ru-RU"/>
        </a:p>
      </dgm:t>
    </dgm:pt>
    <dgm:pt modelId="{040F12B2-D70F-41BA-8D7F-CFF00EBD7FA1}" type="pres">
      <dgm:prSet presAssocID="{293FC2A3-F697-4C5D-A726-BC3962CD7CEF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C8BB55BE-6C75-42F3-8192-A81CA81A8B5F}" type="pres">
      <dgm:prSet presAssocID="{7906C5FD-B81D-4A56-B77F-26823610772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B19F2-21A5-4D3E-B45C-A39894F7AB92}" type="pres">
      <dgm:prSet presAssocID="{7906C5FD-B81D-4A56-B77F-268236107728}" presName="accent_4" presStyleCnt="0"/>
      <dgm:spPr/>
      <dgm:t>
        <a:bodyPr/>
        <a:lstStyle/>
        <a:p>
          <a:endParaRPr lang="ru-RU"/>
        </a:p>
      </dgm:t>
    </dgm:pt>
    <dgm:pt modelId="{ED717AB5-FFC3-47E9-9B40-B447640B6637}" type="pres">
      <dgm:prSet presAssocID="{7906C5FD-B81D-4A56-B77F-268236107728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21CC433A-B492-4747-BD0A-D95AE567647B}" type="presOf" srcId="{53C1616F-3799-42AA-9011-17A7BAEA7FF3}" destId="{5C3B15F8-D30D-4741-BCAA-6B0D80818D5E}" srcOrd="0" destOrd="0" presId="urn:microsoft.com/office/officeart/2008/layout/VerticalCurvedList"/>
    <dgm:cxn modelId="{B7B911A3-84EB-4DE8-92BA-B041E9899FA1}" type="presOf" srcId="{71A9E827-C9D5-468A-940C-F8823FD86866}" destId="{82DC21C4-EBE7-4584-9267-D801E3752AB8}" srcOrd="0" destOrd="0" presId="urn:microsoft.com/office/officeart/2008/layout/VerticalCurvedList"/>
    <dgm:cxn modelId="{46DA480D-56F4-4A2E-A31B-FF0932FBA846}" type="presOf" srcId="{6E097244-2510-46FC-BB00-D4E31179F221}" destId="{1B0529AB-F9E7-4536-ACC0-57CDFCD731E6}" srcOrd="0" destOrd="0" presId="urn:microsoft.com/office/officeart/2008/layout/VerticalCurvedList"/>
    <dgm:cxn modelId="{69C434D8-8C7B-495A-86D1-A7B8984F9A22}" type="presOf" srcId="{BE9FCC5C-1C25-4C09-B333-8653CDF93EF9}" destId="{405B8EFC-9105-46E0-9E47-86937A110619}" srcOrd="0" destOrd="0" presId="urn:microsoft.com/office/officeart/2008/layout/VerticalCurvedList"/>
    <dgm:cxn modelId="{438639DC-B745-4CFA-B6F1-5279983FA96A}" type="presOf" srcId="{7906C5FD-B81D-4A56-B77F-268236107728}" destId="{C8BB55BE-6C75-42F3-8192-A81CA81A8B5F}" srcOrd="0" destOrd="0" presId="urn:microsoft.com/office/officeart/2008/layout/VerticalCurvedList"/>
    <dgm:cxn modelId="{5E157798-19C5-4210-836E-663A0E22D4D2}" srcId="{BE9FCC5C-1C25-4C09-B333-8653CDF93EF9}" destId="{293FC2A3-F697-4C5D-A726-BC3962CD7CEF}" srcOrd="2" destOrd="0" parTransId="{1CEF3D77-05EC-4514-A3E6-633043F31ED0}" sibTransId="{843ABEC1-A988-4124-B224-5AD74966DC90}"/>
    <dgm:cxn modelId="{DD201D81-8097-4648-999B-C1AEC09CF9E7}" srcId="{BE9FCC5C-1C25-4C09-B333-8653CDF93EF9}" destId="{53C1616F-3799-42AA-9011-17A7BAEA7FF3}" srcOrd="0" destOrd="0" parTransId="{30EA5525-97AE-449C-A58C-72C754A8BF2A}" sibTransId="{6E097244-2510-46FC-BB00-D4E31179F221}"/>
    <dgm:cxn modelId="{2B3DE21E-8337-4952-9399-66DB3D2B65B0}" srcId="{BE9FCC5C-1C25-4C09-B333-8653CDF93EF9}" destId="{71A9E827-C9D5-468A-940C-F8823FD86866}" srcOrd="1" destOrd="0" parTransId="{9E504928-E663-47C1-8A56-D383C9404C07}" sibTransId="{CE328C2B-3408-4F40-A2E2-5DD4DA451633}"/>
    <dgm:cxn modelId="{A0E4ECE9-96B4-4837-9A42-0FE7FBB0F4ED}" srcId="{BE9FCC5C-1C25-4C09-B333-8653CDF93EF9}" destId="{7906C5FD-B81D-4A56-B77F-268236107728}" srcOrd="3" destOrd="0" parTransId="{A569204D-2F7F-4FE4-B2EE-3D38AD77F276}" sibTransId="{393EBC17-348B-4C41-BD12-9E167AF6A567}"/>
    <dgm:cxn modelId="{FFEA0DB5-C048-4A73-83AC-93C72E7FEBF5}" type="presOf" srcId="{293FC2A3-F697-4C5D-A726-BC3962CD7CEF}" destId="{9A013475-39E0-477E-BDA8-5E1C4964B7A2}" srcOrd="0" destOrd="0" presId="urn:microsoft.com/office/officeart/2008/layout/VerticalCurvedList"/>
    <dgm:cxn modelId="{C52AD59E-8B5D-4D45-BEF3-5C816724C0F8}" type="presParOf" srcId="{405B8EFC-9105-46E0-9E47-86937A110619}" destId="{9278F0BF-742F-4762-B7C3-FEEEDC804EF0}" srcOrd="0" destOrd="0" presId="urn:microsoft.com/office/officeart/2008/layout/VerticalCurvedList"/>
    <dgm:cxn modelId="{BF1EE28E-3105-45A6-A67C-A1113DF09DAD}" type="presParOf" srcId="{9278F0BF-742F-4762-B7C3-FEEEDC804EF0}" destId="{41BBE77F-E5C1-4B08-AE41-113503EA7AC1}" srcOrd="0" destOrd="0" presId="urn:microsoft.com/office/officeart/2008/layout/VerticalCurvedList"/>
    <dgm:cxn modelId="{CBED663E-5CA0-448B-93D1-37C067DE2188}" type="presParOf" srcId="{41BBE77F-E5C1-4B08-AE41-113503EA7AC1}" destId="{A565949F-2729-4A53-8DFB-DAA58461C132}" srcOrd="0" destOrd="0" presId="urn:microsoft.com/office/officeart/2008/layout/VerticalCurvedList"/>
    <dgm:cxn modelId="{8035AA51-3271-47B1-A55A-390021949883}" type="presParOf" srcId="{41BBE77F-E5C1-4B08-AE41-113503EA7AC1}" destId="{1B0529AB-F9E7-4536-ACC0-57CDFCD731E6}" srcOrd="1" destOrd="0" presId="urn:microsoft.com/office/officeart/2008/layout/VerticalCurvedList"/>
    <dgm:cxn modelId="{A7EF82DA-0003-4DCE-9D03-6176221A1E96}" type="presParOf" srcId="{41BBE77F-E5C1-4B08-AE41-113503EA7AC1}" destId="{EB1D4679-B4D4-46EF-867F-EC11EEA622F5}" srcOrd="2" destOrd="0" presId="urn:microsoft.com/office/officeart/2008/layout/VerticalCurvedList"/>
    <dgm:cxn modelId="{7DA52221-A565-464D-BA62-8486D15B5B29}" type="presParOf" srcId="{41BBE77F-E5C1-4B08-AE41-113503EA7AC1}" destId="{436A02D0-781E-4D15-9FB8-32C97B11FC41}" srcOrd="3" destOrd="0" presId="urn:microsoft.com/office/officeart/2008/layout/VerticalCurvedList"/>
    <dgm:cxn modelId="{CB07BABC-9086-4A82-9F37-5CC6E7219767}" type="presParOf" srcId="{9278F0BF-742F-4762-B7C3-FEEEDC804EF0}" destId="{5C3B15F8-D30D-4741-BCAA-6B0D80818D5E}" srcOrd="1" destOrd="0" presId="urn:microsoft.com/office/officeart/2008/layout/VerticalCurvedList"/>
    <dgm:cxn modelId="{F00ED0BB-12A8-49DA-849B-503789E84986}" type="presParOf" srcId="{9278F0BF-742F-4762-B7C3-FEEEDC804EF0}" destId="{53C004BC-7A15-468B-82AA-14C03053E5C2}" srcOrd="2" destOrd="0" presId="urn:microsoft.com/office/officeart/2008/layout/VerticalCurvedList"/>
    <dgm:cxn modelId="{2CCA232E-9191-45C4-B510-E33BBE10A7E6}" type="presParOf" srcId="{53C004BC-7A15-468B-82AA-14C03053E5C2}" destId="{AD0692DB-933C-4247-B066-F37F7A986AC0}" srcOrd="0" destOrd="0" presId="urn:microsoft.com/office/officeart/2008/layout/VerticalCurvedList"/>
    <dgm:cxn modelId="{17A8B647-83B2-4C82-8329-A85441CD8EE6}" type="presParOf" srcId="{9278F0BF-742F-4762-B7C3-FEEEDC804EF0}" destId="{82DC21C4-EBE7-4584-9267-D801E3752AB8}" srcOrd="3" destOrd="0" presId="urn:microsoft.com/office/officeart/2008/layout/VerticalCurvedList"/>
    <dgm:cxn modelId="{56EA806A-9338-41BA-95BD-0C69D53D96E6}" type="presParOf" srcId="{9278F0BF-742F-4762-B7C3-FEEEDC804EF0}" destId="{852D3830-36FE-4079-B569-8B911C8F18B8}" srcOrd="4" destOrd="0" presId="urn:microsoft.com/office/officeart/2008/layout/VerticalCurvedList"/>
    <dgm:cxn modelId="{7C060BA3-22BC-43F8-B133-0B2A6AB79861}" type="presParOf" srcId="{852D3830-36FE-4079-B569-8B911C8F18B8}" destId="{06C51BA7-4C9C-4B37-B110-5DC237031C70}" srcOrd="0" destOrd="0" presId="urn:microsoft.com/office/officeart/2008/layout/VerticalCurvedList"/>
    <dgm:cxn modelId="{4E862231-B622-4AAB-AE71-CED3E68FCE0B}" type="presParOf" srcId="{9278F0BF-742F-4762-B7C3-FEEEDC804EF0}" destId="{9A013475-39E0-477E-BDA8-5E1C4964B7A2}" srcOrd="5" destOrd="0" presId="urn:microsoft.com/office/officeart/2008/layout/VerticalCurvedList"/>
    <dgm:cxn modelId="{582088A1-6C4D-4BF5-9FCE-8392E303A76E}" type="presParOf" srcId="{9278F0BF-742F-4762-B7C3-FEEEDC804EF0}" destId="{8759009F-3BB5-417C-AE5A-54B3D8AB3557}" srcOrd="6" destOrd="0" presId="urn:microsoft.com/office/officeart/2008/layout/VerticalCurvedList"/>
    <dgm:cxn modelId="{A8FA76D9-0D34-4D66-8848-0E0CDD75EF30}" type="presParOf" srcId="{8759009F-3BB5-417C-AE5A-54B3D8AB3557}" destId="{040F12B2-D70F-41BA-8D7F-CFF00EBD7FA1}" srcOrd="0" destOrd="0" presId="urn:microsoft.com/office/officeart/2008/layout/VerticalCurvedList"/>
    <dgm:cxn modelId="{FC2C930D-3780-4433-ADB0-E7AC5939DD90}" type="presParOf" srcId="{9278F0BF-742F-4762-B7C3-FEEEDC804EF0}" destId="{C8BB55BE-6C75-42F3-8192-A81CA81A8B5F}" srcOrd="7" destOrd="0" presId="urn:microsoft.com/office/officeart/2008/layout/VerticalCurvedList"/>
    <dgm:cxn modelId="{19D4BD03-2DC2-422A-B1D5-F29FDFE30006}" type="presParOf" srcId="{9278F0BF-742F-4762-B7C3-FEEEDC804EF0}" destId="{EA4B19F2-21A5-4D3E-B45C-A39894F7AB92}" srcOrd="8" destOrd="0" presId="urn:microsoft.com/office/officeart/2008/layout/VerticalCurvedList"/>
    <dgm:cxn modelId="{0E47823E-5B34-4B10-88BD-D0A92DD457D0}" type="presParOf" srcId="{EA4B19F2-21A5-4D3E-B45C-A39894F7AB92}" destId="{ED717AB5-FFC3-47E9-9B40-B447640B66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529AB-F9E7-4536-ACC0-57CDFCD731E6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B15F8-D30D-4741-BCAA-6B0D80818D5E}">
      <dsp:nvSpPr>
        <dsp:cNvPr id="0" name=""/>
        <dsp:cNvSpPr/>
      </dsp:nvSpPr>
      <dsp:spPr>
        <a:xfrm>
          <a:off x="520572" y="354302"/>
          <a:ext cx="7552544" cy="70897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1. Значительное снижение цены для агрария </a:t>
          </a:r>
          <a:endParaRPr lang="ru-RU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в </a:t>
          </a:r>
          <a:r>
            <a:rPr lang="ru-RU" sz="1500" b="1" i="1" kern="1200" dirty="0"/>
            <a:t>4-5 раз по сравнению с мультирисковой </a:t>
          </a:r>
          <a:r>
            <a:rPr lang="ru-RU" sz="1500" b="1" i="1" kern="1200" dirty="0" smtClean="0"/>
            <a:t>программой</a:t>
          </a:r>
          <a:endParaRPr lang="ru-RU" sz="1500" i="1" kern="1200" dirty="0"/>
        </a:p>
      </dsp:txBody>
      <dsp:txXfrm>
        <a:off x="520572" y="354302"/>
        <a:ext cx="7552544" cy="708973"/>
      </dsp:txXfrm>
    </dsp:sp>
    <dsp:sp modelId="{AD0692DB-933C-4247-B066-F37F7A986AC0}">
      <dsp:nvSpPr>
        <dsp:cNvPr id="0" name=""/>
        <dsp:cNvSpPr/>
      </dsp:nvSpPr>
      <dsp:spPr>
        <a:xfrm>
          <a:off x="77464" y="265680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C21C4-EBE7-4584-9267-D801E3752AB8}">
      <dsp:nvSpPr>
        <dsp:cNvPr id="0" name=""/>
        <dsp:cNvSpPr/>
      </dsp:nvSpPr>
      <dsp:spPr>
        <a:xfrm>
          <a:off x="927043" y="1417946"/>
          <a:ext cx="7146073" cy="7089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2. Экономия средств бюджета </a:t>
          </a:r>
          <a:endParaRPr lang="ru-RU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выплаты </a:t>
          </a:r>
          <a:r>
            <a:rPr lang="ru-RU" sz="1500" b="1" i="1" kern="1200" dirty="0"/>
            <a:t>из бюджета </a:t>
          </a:r>
          <a:r>
            <a:rPr lang="ru-RU" sz="1500" b="1" i="1" kern="1200" dirty="0" smtClean="0"/>
            <a:t>при ЧС замещаются страховыми</a:t>
          </a:r>
          <a:endParaRPr lang="ru-RU" sz="1500" i="1" kern="1200" dirty="0"/>
        </a:p>
      </dsp:txBody>
      <dsp:txXfrm>
        <a:off x="927043" y="1417946"/>
        <a:ext cx="7146073" cy="708973"/>
      </dsp:txXfrm>
    </dsp:sp>
    <dsp:sp modelId="{06C51BA7-4C9C-4B37-B110-5DC237031C70}">
      <dsp:nvSpPr>
        <dsp:cNvPr id="0" name=""/>
        <dsp:cNvSpPr/>
      </dsp:nvSpPr>
      <dsp:spPr>
        <a:xfrm>
          <a:off x="483935" y="1329325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3475-39E0-477E-BDA8-5E1C4964B7A2}">
      <dsp:nvSpPr>
        <dsp:cNvPr id="0" name=""/>
        <dsp:cNvSpPr/>
      </dsp:nvSpPr>
      <dsp:spPr>
        <a:xfrm>
          <a:off x="927043" y="2481591"/>
          <a:ext cx="7146073" cy="7089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3. Упрощенный механизм урегулирования </a:t>
          </a:r>
          <a:r>
            <a:rPr lang="ru-RU" sz="1500" b="1" kern="1200" dirty="0" smtClean="0"/>
            <a:t>убытков: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Расчет убытка: страховая стоимость на 1 га * площадь гибели</a:t>
          </a:r>
          <a:endParaRPr lang="ru-RU" sz="1500" i="1" kern="1200" dirty="0"/>
        </a:p>
      </dsp:txBody>
      <dsp:txXfrm>
        <a:off x="927043" y="2481591"/>
        <a:ext cx="7146073" cy="708973"/>
      </dsp:txXfrm>
    </dsp:sp>
    <dsp:sp modelId="{040F12B2-D70F-41BA-8D7F-CFF00EBD7FA1}">
      <dsp:nvSpPr>
        <dsp:cNvPr id="0" name=""/>
        <dsp:cNvSpPr/>
      </dsp:nvSpPr>
      <dsp:spPr>
        <a:xfrm>
          <a:off x="483935" y="2392969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B55BE-6C75-42F3-8192-A81CA81A8B5F}">
      <dsp:nvSpPr>
        <dsp:cNvPr id="0" name=""/>
        <dsp:cNvSpPr/>
      </dsp:nvSpPr>
      <dsp:spPr>
        <a:xfrm>
          <a:off x="520572" y="3545236"/>
          <a:ext cx="7552544" cy="7089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4. Короткие сроки получения страховой выплаты </a:t>
          </a:r>
          <a:endParaRPr lang="ru-RU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Нет </a:t>
          </a:r>
          <a:r>
            <a:rPr lang="ru-RU" sz="1500" b="1" i="1" kern="1200" dirty="0"/>
            <a:t>привязки к формам </a:t>
          </a:r>
          <a:r>
            <a:rPr lang="ru-RU" sz="1500" b="1" i="1" kern="1200" dirty="0" smtClean="0"/>
            <a:t>2-фермер/29-СХ</a:t>
          </a:r>
          <a:endParaRPr lang="ru-RU" sz="1500" i="1" kern="1200" dirty="0"/>
        </a:p>
      </dsp:txBody>
      <dsp:txXfrm>
        <a:off x="520572" y="3545236"/>
        <a:ext cx="7552544" cy="708973"/>
      </dsp:txXfrm>
    </dsp:sp>
    <dsp:sp modelId="{ED717AB5-FFC3-47E9-9B40-B447640B6637}">
      <dsp:nvSpPr>
        <dsp:cNvPr id="0" name=""/>
        <dsp:cNvSpPr/>
      </dsp:nvSpPr>
      <dsp:spPr>
        <a:xfrm>
          <a:off x="77464" y="3456614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0.83639</cdr:x>
      <cdr:y>0.12304</cdr:y>
    </cdr:from>
    <cdr:to>
      <cdr:x>0.89236</cdr:x>
      <cdr:y>0.24986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6200000">
          <a:off x="6270948" y="444459"/>
          <a:ext cx="445298" cy="420474"/>
        </a:xfrm>
        <a:prstGeom xmlns:a="http://schemas.openxmlformats.org/drawingml/2006/main" prst="rightArrow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0.72039</cdr:x>
      <cdr:y>0</cdr:y>
    </cdr:from>
    <cdr:to>
      <cdr:x>0.99073</cdr:x>
      <cdr:y>0.17738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11911" y="-1627059"/>
          <a:ext cx="2030929" cy="615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i="1" dirty="0" smtClean="0"/>
            <a:t>Ожидается сопоставимый рост рынка</a:t>
          </a:r>
          <a:endParaRPr lang="ru-RU" sz="105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0.51971</cdr:x>
      <cdr:y>0.03334</cdr:y>
    </cdr:from>
    <cdr:to>
      <cdr:x>0.59943</cdr:x>
      <cdr:y>0.11882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6200000">
          <a:off x="2807485" y="46056"/>
          <a:ext cx="287981" cy="420490"/>
        </a:xfrm>
        <a:prstGeom xmlns:a="http://schemas.openxmlformats.org/drawingml/2006/main" prst="rightArrow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0.81913</cdr:x>
      <cdr:y>0.28003</cdr:y>
    </cdr:from>
    <cdr:to>
      <cdr:x>1</cdr:x>
      <cdr:y>0.39003</cdr:y>
    </cdr:to>
    <cdr:pic>
      <cdr:nvPicPr>
        <cdr:cNvPr id="2" name="Picture 2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id="{D1BF53DD-D0A3-4182-81AC-30F32AFDF98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1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40395" y="1008112"/>
          <a:ext cx="403699" cy="396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0.82082</cdr:x>
      <cdr:y>0.2488</cdr:y>
    </cdr:from>
    <cdr:to>
      <cdr:x>1</cdr:x>
      <cdr:y>0.3588</cdr:y>
    </cdr:to>
    <cdr:pic>
      <cdr:nvPicPr>
        <cdr:cNvPr id="2" name="Picture 2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id="{F0CDF793-651D-484C-9E82-427E8B2F0C3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rgbClr val="D9C3A5">
              <a:tint val="50000"/>
              <a:satMod val="18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792886" y="895680"/>
          <a:ext cx="387028" cy="396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0.7632</cdr:x>
      <cdr:y>0.38004</cdr:y>
    </cdr:from>
    <cdr:to>
      <cdr:x>1</cdr:x>
      <cdr:y>0.49004</cdr:y>
    </cdr:to>
    <cdr:pic>
      <cdr:nvPicPr>
        <cdr:cNvPr id="3" name="Picture 2" descr="ᐈ Пиктограмма рыба фотографии, картинки рыба пиктограмма | скачать на  Depositphotos®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215801C3-1071-4870-BC04-EDA053F0242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5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73753" y="1368152"/>
          <a:ext cx="426247" cy="396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27618-EB21-4D3F-A882-E2919897023E}" type="datetimeFigureOut">
              <a:rPr lang="ru-RU" smtClean="0"/>
              <a:t>20.10.2021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89ED1-BF18-4D65-9C56-63AD66D44C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66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448D2-BA06-4B79-B0F6-3FA345BD33B3}" type="datetimeFigureOut">
              <a:rPr lang="ru-RU" smtClean="0"/>
              <a:t>20.10.2021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F85F-61FD-4FFF-B324-958C35D018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86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2B378-393B-4890-988B-20F50C31575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5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B378-393B-4890-988B-20F50C31575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7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2"/>
            <a:ext cx="9144000" cy="65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39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3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28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257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46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51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24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9938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agricultur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250"/>
            <a:ext cx="9144000" cy="68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41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203849" y="44628"/>
            <a:ext cx="58326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F8F8F8">
                    <a:lumMod val="10000"/>
                  </a:srgbClr>
                </a:solidFill>
              </a:rPr>
              <a:t>Агрострахование в России: от восстановления к развитию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220072" y="383182"/>
            <a:ext cx="3816425" cy="93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588224" y="476672"/>
            <a:ext cx="2448273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8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1137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203849" y="44628"/>
            <a:ext cx="58326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F8F8F8">
                    <a:lumMod val="10000"/>
                  </a:srgbClr>
                </a:solidFill>
              </a:rPr>
              <a:t>Агрострахование в России: от восстановления к развитию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220072" y="383182"/>
            <a:ext cx="3816425" cy="93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588224" y="476672"/>
            <a:ext cx="2448273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7177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whea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41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990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5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94078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5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40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33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29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258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48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53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24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8286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526" y="1484784"/>
            <a:ext cx="8730970" cy="5040560"/>
          </a:xfrm>
        </p:spPr>
        <p:txBody>
          <a:bodyPr lIns="71997" rIns="71997"/>
          <a:lstStyle>
            <a:lvl1pPr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82" indent="-342882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8464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5" y="620688"/>
            <a:ext cx="8118901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7749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3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9155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9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169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526" y="1484784"/>
            <a:ext cx="8730970" cy="5040560"/>
          </a:xfrm>
        </p:spPr>
        <p:txBody>
          <a:bodyPr lIns="71997" rIns="71997"/>
          <a:lstStyle>
            <a:lvl1pPr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82" indent="-342882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05794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9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22373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9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7636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914354"/>
            <a:fld id="{126D6573-FD59-47A7-BD0A-E3856452D580}" type="slidenum">
              <a:rPr lang="ru-RU" smtClean="0">
                <a:solidFill>
                  <a:srgbClr val="FFFFFF"/>
                </a:solidFill>
              </a:rPr>
              <a:pPr defTabSz="914354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618891"/>
            <a:ext cx="8424936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519854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4747750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agricultur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249"/>
            <a:ext cx="9144000" cy="68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41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1900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9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02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whea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41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10589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77A7DDB-DD8A-48D6-BCB8-2BEA19B19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1290" cy="51846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248EF97-F5E9-4A5F-9FB2-8CB358E4D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1" y="5489066"/>
            <a:ext cx="1612395" cy="737618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A5E65EB8-D90A-41FE-BED3-D9B287CD74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3454" y="360608"/>
            <a:ext cx="6858000" cy="4893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latin typeface="Myriad Pro" panose="020B0503030403020204" pitchFamily="34" charset="0"/>
              </a:rPr>
              <a:t>Заголовок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F2068E-CB37-4E13-A063-9DFA89F6D6F9}"/>
              </a:ext>
            </a:extLst>
          </p:cNvPr>
          <p:cNvSpPr/>
          <p:nvPr userDrawn="1"/>
        </p:nvSpPr>
        <p:spPr>
          <a:xfrm>
            <a:off x="0" y="6605516"/>
            <a:ext cx="9144000" cy="2524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D5853BF-F0CB-41CB-9923-72B51461F709}"/>
              </a:ext>
            </a:extLst>
          </p:cNvPr>
          <p:cNvSpPr/>
          <p:nvPr userDrawn="1"/>
        </p:nvSpPr>
        <p:spPr>
          <a:xfrm>
            <a:off x="7874758" y="6605516"/>
            <a:ext cx="1269242" cy="252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A6CF3B57-3D51-4ADC-A361-77F6652DDC5E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019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77A7DDB-DD8A-48D6-BCB8-2BEA19B19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1290" cy="51846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248EF97-F5E9-4A5F-9FB2-8CB358E4D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1" y="5489066"/>
            <a:ext cx="1612395" cy="737618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A5E65EB8-D90A-41FE-BED3-D9B287CD74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3454" y="360608"/>
            <a:ext cx="6858000" cy="4893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latin typeface="Myriad Pro" panose="020B0503030403020204" pitchFamily="34" charset="0"/>
              </a:rPr>
              <a:t>Заголовок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F2068E-CB37-4E13-A063-9DFA89F6D6F9}"/>
              </a:ext>
            </a:extLst>
          </p:cNvPr>
          <p:cNvSpPr/>
          <p:nvPr userDrawn="1"/>
        </p:nvSpPr>
        <p:spPr>
          <a:xfrm>
            <a:off x="0" y="6605516"/>
            <a:ext cx="9144000" cy="2524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D5853BF-F0CB-41CB-9923-72B51461F709}"/>
              </a:ext>
            </a:extLst>
          </p:cNvPr>
          <p:cNvSpPr/>
          <p:nvPr userDrawn="1"/>
        </p:nvSpPr>
        <p:spPr>
          <a:xfrm>
            <a:off x="7874758" y="6605516"/>
            <a:ext cx="1269242" cy="252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A6CF3B57-3D51-4ADC-A361-77F6652DDC5E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03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9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8118901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0808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454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2663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466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80471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914354"/>
            <a:fld id="{126D6573-FD59-47A7-BD0A-E3856452D580}" type="slidenum">
              <a:rPr lang="ru-RU" smtClean="0">
                <a:solidFill>
                  <a:srgbClr val="FFFFFF"/>
                </a:solidFill>
              </a:rPr>
              <a:pPr defTabSz="914354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618891"/>
            <a:ext cx="8424936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83535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581291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1484784"/>
            <a:ext cx="8740185" cy="518457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562670"/>
            <a:ext cx="8308136" cy="634083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3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" y="30828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384224" y="360257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384246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8936851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8568444" y="2272"/>
            <a:ext cx="468000" cy="252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8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7" r:id="rId14"/>
  </p:sldLayoutIdLst>
  <p:transition spd="slow">
    <p:wipe/>
  </p:transition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0" lang="ru-RU" sz="23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1484784"/>
            <a:ext cx="8740185" cy="518457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562670"/>
            <a:ext cx="8308136" cy="634083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33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" y="30829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384224" y="360258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384248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8936853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8568444" y="2272"/>
            <a:ext cx="468000" cy="252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2" name="Picture 2"/>
          <p:cNvPicPr>
            <a:picLocks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0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ransition spd="slow">
    <p:wipe/>
  </p:transition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0" lang="ru-RU" sz="23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naai.ru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3888000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/>
          <a:p>
            <a:pPr marL="358775">
              <a:tabLst>
                <a:tab pos="8526463" algn="l"/>
              </a:tabLst>
            </a:pPr>
            <a:r>
              <a:rPr lang="ru-RU" sz="2800" dirty="0" smtClean="0"/>
              <a:t>Сельскохозяйственное страхование с господдержкой в РФ и Приморском крае.</a:t>
            </a:r>
            <a:br>
              <a:rPr lang="ru-RU" sz="2800" dirty="0" smtClean="0"/>
            </a:br>
            <a:r>
              <a:rPr lang="ru-RU" sz="2800" dirty="0" smtClean="0"/>
              <a:t>Изменения в Федеральном законе </a:t>
            </a:r>
            <a:br>
              <a:rPr lang="ru-RU" sz="2800" dirty="0" smtClean="0"/>
            </a:br>
            <a:r>
              <a:rPr lang="ru-RU" sz="2800" dirty="0" smtClean="0"/>
              <a:t>№260-ФЗ</a:t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105726" y="6067902"/>
            <a:ext cx="493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 – Владивосток</a:t>
            </a:r>
            <a:endParaRPr lang="ru-RU" dirty="0"/>
          </a:p>
          <a:p>
            <a:pPr algn="ctr"/>
            <a:r>
              <a:rPr lang="ru-RU" dirty="0" smtClean="0"/>
              <a:t>2</a:t>
            </a:r>
            <a:r>
              <a:rPr lang="en-US" dirty="0" smtClean="0"/>
              <a:t>1</a:t>
            </a:r>
            <a:r>
              <a:rPr lang="ru-RU" dirty="0" smtClean="0"/>
              <a:t>.10.2021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4437112"/>
            <a:ext cx="4080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Есиков Юрий </a:t>
            </a:r>
            <a:r>
              <a:rPr lang="ru-RU" b="1" dirty="0"/>
              <a:t>М</a:t>
            </a:r>
            <a:r>
              <a:rPr lang="ru-RU" b="1" dirty="0" smtClean="0"/>
              <a:t>ихайлович</a:t>
            </a:r>
          </a:p>
          <a:p>
            <a:pPr algn="r"/>
            <a:r>
              <a:rPr lang="ru-RU" sz="1200" dirty="0"/>
              <a:t>Начальник </a:t>
            </a:r>
            <a:r>
              <a:rPr lang="ru-RU" sz="1200" dirty="0" smtClean="0"/>
              <a:t>Управления по </a:t>
            </a:r>
            <a:r>
              <a:rPr lang="ru-RU" sz="1200" dirty="0"/>
              <a:t>взаимодействию </a:t>
            </a:r>
            <a:endParaRPr lang="ru-RU" sz="1200" dirty="0" smtClean="0"/>
          </a:p>
          <a:p>
            <a:pPr algn="r"/>
            <a:r>
              <a:rPr lang="ru-RU" sz="1200" dirty="0" smtClean="0"/>
              <a:t>с </a:t>
            </a:r>
            <a:r>
              <a:rPr lang="ru-RU" sz="1200" dirty="0"/>
              <a:t>органами государственной власти</a:t>
            </a:r>
          </a:p>
          <a:p>
            <a:pPr algn="r"/>
            <a:r>
              <a:rPr lang="ru-RU" sz="1200" dirty="0"/>
              <a:t>и развитию региональных </a:t>
            </a:r>
            <a:r>
              <a:rPr lang="ru-RU" sz="1200" dirty="0" smtClean="0"/>
              <a:t>программ НСА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16576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/>
              <a:t>10</a:t>
            </a:fld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756496" y="476744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C00000"/>
                </a:solidFill>
              </a:rPr>
              <a:t>Преимущества для аграриев 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от основных изменений </a:t>
            </a:r>
            <a:r>
              <a:rPr lang="ru-RU" sz="2200" dirty="0">
                <a:solidFill>
                  <a:srgbClr val="C00000"/>
                </a:solidFill>
              </a:rPr>
              <a:t>в системе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A1B9723A-B373-4583-964A-A65D4C602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791684"/>
              </p:ext>
            </p:extLst>
          </p:nvPr>
        </p:nvGraphicFramePr>
        <p:xfrm>
          <a:off x="503548" y="1700808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55576" y="21328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319831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4887" y="534921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59632" y="428956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8592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/>
              <a:t>11</a:t>
            </a:fld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755576" y="404736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C00000"/>
                </a:solidFill>
              </a:rPr>
              <a:t>Нормативно-правовая база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403648" y="4653208"/>
            <a:ext cx="7380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страхования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539552" y="2744984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368464" y="1628800"/>
            <a:ext cx="7380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определения страховой стоимости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368464" y="2636912"/>
            <a:ext cx="7380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сельскохозяйственного страхования на 2021 год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39552" y="3753096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368464" y="3651358"/>
            <a:ext cx="7380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страховым организациям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539552" y="4761208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0" name="Овал 139"/>
          <p:cNvSpPr/>
          <p:nvPr/>
        </p:nvSpPr>
        <p:spPr>
          <a:xfrm>
            <a:off x="539552" y="1736872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04" y="5621178"/>
            <a:ext cx="8832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Все документы разработаны и согласованы (кроме требований к СК)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88131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 5"/>
          <p:cNvSpPr txBox="1">
            <a:spLocks noChangeArrowheads="1"/>
          </p:cNvSpPr>
          <p:nvPr/>
        </p:nvSpPr>
        <p:spPr bwMode="auto">
          <a:xfrm>
            <a:off x="1" y="2637072"/>
            <a:ext cx="914399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170" name="Rectangle 5"/>
          <p:cNvSpPr txBox="1">
            <a:spLocks noChangeArrowheads="1"/>
          </p:cNvSpPr>
          <p:nvPr/>
        </p:nvSpPr>
        <p:spPr bwMode="auto">
          <a:xfrm>
            <a:off x="0" y="980888"/>
            <a:ext cx="9144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«Единое объединение страховщиков </a:t>
            </a:r>
            <a:b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агропромышленного комплекса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союз агростраховщиков» (НСА)</a:t>
            </a:r>
            <a:endParaRPr lang="ru-RU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Рисунок 17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18" y="5362804"/>
            <a:ext cx="360000" cy="360000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5619726" y="5826750"/>
            <a:ext cx="1289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naaiagro</a:t>
            </a:r>
            <a:endParaRPr lang="ru-RU" sz="1600" b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292296" y="4869741"/>
            <a:ext cx="19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соцсетях:</a:t>
            </a:r>
            <a:endParaRPr lang="ru-RU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6" name="Picture 2" descr="Z:\04 Подразделения\02 Методология\11. Мероприятия\2021\27. Уфа - 24.03.2021\nametag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26418" r="5880" b="23771"/>
          <a:stretch/>
        </p:blipFill>
        <p:spPr bwMode="auto">
          <a:xfrm>
            <a:off x="7344000" y="486916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64419"/>
              </p:ext>
            </p:extLst>
          </p:nvPr>
        </p:nvGraphicFramePr>
        <p:xfrm>
          <a:off x="323528" y="4435704"/>
          <a:ext cx="4788000" cy="181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00"/>
                <a:gridCol w="39240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Контакты: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+7 (495) 782-04-99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www.naai.ru</a:t>
                      </a:r>
                      <a:endParaRPr lang="ru-RU" sz="1600" b="1" kern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info@naai.ru</a:t>
                      </a:r>
                      <a:endParaRPr lang="ru-RU" sz="1600" b="1" kern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«Горячая линия»: </a:t>
                      </a:r>
                      <a:r>
                        <a:rPr lang="en-US" sz="1600" b="1" kern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agrohelp@naai.ru</a:t>
                      </a:r>
                      <a:r>
                        <a:rPr lang="en-US" sz="1600" b="1" kern="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5" name="Рисунок 18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4" y="5543291"/>
            <a:ext cx="324000" cy="32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4" y="4839247"/>
            <a:ext cx="288000" cy="28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4" y="5173269"/>
            <a:ext cx="324000" cy="32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4" y="5913312"/>
            <a:ext cx="324000" cy="32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48" y="5326804"/>
            <a:ext cx="5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4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Заседание Правительств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44000" y="188640"/>
            <a:ext cx="2700000" cy="18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pPr lvl="1"/>
              <a:t>2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Заголовок 2"/>
          <p:cNvSpPr txBox="1">
            <a:spLocks/>
          </p:cNvSpPr>
          <p:nvPr/>
        </p:nvSpPr>
        <p:spPr>
          <a:xfrm>
            <a:off x="864000" y="-27384"/>
            <a:ext cx="8280000" cy="900000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C00000"/>
                </a:solidFill>
              </a:rPr>
              <a:t>О Национальном союзе агростраховщиков (НСА)</a:t>
            </a:r>
          </a:p>
        </p:txBody>
      </p:sp>
      <p:sp>
        <p:nvSpPr>
          <p:cNvPr id="20" name="Скругленный прямоугольник 2">
            <a:extLst>
              <a:ext uri="{FF2B5EF4-FFF2-40B4-BE49-F238E27FC236}">
                <a16:creationId xmlns:a16="http://schemas.microsoft.com/office/drawing/2014/main" xmlns="" id="{5DE527F1-CE66-4457-9A95-5083308E6CF7}"/>
              </a:ext>
            </a:extLst>
          </p:cNvPr>
          <p:cNvSpPr/>
          <p:nvPr/>
        </p:nvSpPr>
        <p:spPr>
          <a:xfrm>
            <a:off x="468024" y="1368383"/>
            <a:ext cx="432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создано 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xmlns="" id="{344E7529-9AE7-4CEC-8905-BA96D32F6E87}"/>
              </a:ext>
            </a:extLst>
          </p:cNvPr>
          <p:cNvSpPr/>
          <p:nvPr/>
        </p:nvSpPr>
        <p:spPr>
          <a:xfrm>
            <a:off x="468024" y="2520551"/>
            <a:ext cx="4320000" cy="108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в рамках закона о господдержке с/х страхования от 25.07.2011 № 260-ФЗ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">
            <a:extLst>
              <a:ext uri="{FF2B5EF4-FFF2-40B4-BE49-F238E27FC236}">
                <a16:creationId xmlns:a16="http://schemas.microsoft.com/office/drawing/2014/main" xmlns="" id="{5EA8E967-CA97-4F12-9065-2F221E09CB11}"/>
              </a:ext>
            </a:extLst>
          </p:cNvPr>
          <p:cNvSpPr/>
          <p:nvPr/>
        </p:nvSpPr>
        <p:spPr>
          <a:xfrm>
            <a:off x="468024" y="4032719"/>
            <a:ext cx="4320000" cy="108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только члены НСА могут осуществлять сельхозстрахование с господдержкой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xmlns="" id="{E956EF9B-1508-4CF4-9316-EE3FAFEE9867}"/>
              </a:ext>
            </a:extLst>
          </p:cNvPr>
          <p:cNvSpPr/>
          <p:nvPr/>
        </p:nvSpPr>
        <p:spPr>
          <a:xfrm>
            <a:off x="5040536" y="1628944"/>
            <a:ext cx="3995960" cy="4869056"/>
          </a:xfrm>
          <a:prstGeom prst="roundRect">
            <a:avLst>
              <a:gd name="adj" fmla="val 63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Picture 2" descr="C:\Users\Asus\Pictures\агрокультура биждов\стандарты.png">
            <a:extLst>
              <a:ext uri="{FF2B5EF4-FFF2-40B4-BE49-F238E27FC236}">
                <a16:creationId xmlns:a16="http://schemas.microsoft.com/office/drawing/2014/main" xmlns="" id="{37AAA3D8-9466-4B71-8D2A-FFCEF4028B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942" y="3249185"/>
            <a:ext cx="50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Asus\Pictures\агрокультура биждов\правила.png">
            <a:extLst>
              <a:ext uri="{FF2B5EF4-FFF2-40B4-BE49-F238E27FC236}">
                <a16:creationId xmlns:a16="http://schemas.microsoft.com/office/drawing/2014/main" xmlns="" id="{804356A8-B0BA-4DA1-B346-09C839E6197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868" y="1962543"/>
            <a:ext cx="50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sus\Pictures\агрокультура биждов\контроль.png">
            <a:extLst>
              <a:ext uri="{FF2B5EF4-FFF2-40B4-BE49-F238E27FC236}">
                <a16:creationId xmlns:a16="http://schemas.microsoft.com/office/drawing/2014/main" xmlns="" id="{4A5AD1D3-3AFC-405A-9379-23FC7FC7DAC8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986" y="43651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Asus\Pictures\агрокультура биждов\фонд.png">
            <a:extLst>
              <a:ext uri="{FF2B5EF4-FFF2-40B4-BE49-F238E27FC236}">
                <a16:creationId xmlns:a16="http://schemas.microsoft.com/office/drawing/2014/main" xmlns="" id="{61109746-6B55-489F-9010-1A35369CDBE3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373360"/>
            <a:ext cx="50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B25354E-C304-41AF-B43D-9855DFA86A9F}"/>
              </a:ext>
            </a:extLst>
          </p:cNvPr>
          <p:cNvSpPr/>
          <p:nvPr/>
        </p:nvSpPr>
        <p:spPr>
          <a:xfrm>
            <a:off x="5521996" y="1926512"/>
            <a:ext cx="3514500" cy="4585871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единых правил страхования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CA3F3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Согласованы Минсельхозом, Минфином, Банком России</a:t>
            </a:r>
          </a:p>
          <a:p>
            <a:pPr lvl="0"/>
            <a:endParaRPr lang="ru-RU" sz="800" dirty="0">
              <a:latin typeface="Trebuchet MS" panose="020B0603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обязательных правил деятельности страховщиков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CA3F3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Согласованы Банком России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соблюдением страховщиками правил деятельности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</a:p>
          <a:p>
            <a:pPr lvl="0"/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Формирование </a:t>
            </a:r>
            <a:r>
              <a:rPr lang="ru-RU" b="1" dirty="0">
                <a:solidFill>
                  <a:srgbClr val="000000"/>
                </a:solidFill>
                <a:latin typeface="Trebuchet MS" panose="020B0603020202020204" pitchFamily="34" charset="0"/>
              </a:rPr>
              <a:t>2 фондов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компенсационных выплат аграриям на случай банкротства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страховщика</a:t>
            </a:r>
            <a:endParaRPr lang="ru-RU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Скругленный прямоугольник 2">
            <a:extLst>
              <a:ext uri="{FF2B5EF4-FFF2-40B4-BE49-F238E27FC236}">
                <a16:creationId xmlns:a16="http://schemas.microsoft.com/office/drawing/2014/main" xmlns="" id="{3311F215-E7F6-4F7D-A9F3-8F114CF59978}"/>
              </a:ext>
            </a:extLst>
          </p:cNvPr>
          <p:cNvSpPr/>
          <p:nvPr/>
        </p:nvSpPr>
        <p:spPr>
          <a:xfrm>
            <a:off x="468024" y="5517232"/>
            <a:ext cx="4320000" cy="79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членами НСА (список на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www.naai.ru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8" name="Скругленный прямоугольник 2">
            <a:extLst>
              <a:ext uri="{FF2B5EF4-FFF2-40B4-BE49-F238E27FC236}">
                <a16:creationId xmlns:a16="http://schemas.microsoft.com/office/drawing/2014/main" xmlns="" id="{559FE169-3CA8-4275-8EA1-89C879FAA58A}"/>
              </a:ext>
            </a:extLst>
          </p:cNvPr>
          <p:cNvSpPr/>
          <p:nvPr/>
        </p:nvSpPr>
        <p:spPr>
          <a:xfrm>
            <a:off x="5163224" y="1368383"/>
            <a:ext cx="3600000" cy="46800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 НСА</a:t>
            </a:r>
          </a:p>
        </p:txBody>
      </p:sp>
      <p:sp>
        <p:nvSpPr>
          <p:cNvPr id="39" name="Стрелка: вниз 1">
            <a:extLst>
              <a:ext uri="{FF2B5EF4-FFF2-40B4-BE49-F238E27FC236}">
                <a16:creationId xmlns:a16="http://schemas.microsoft.com/office/drawing/2014/main" xmlns="" id="{2675194F-D358-4780-B52D-4C3E9C910E37}"/>
              </a:ext>
            </a:extLst>
          </p:cNvPr>
          <p:cNvSpPr/>
          <p:nvPr/>
        </p:nvSpPr>
        <p:spPr>
          <a:xfrm>
            <a:off x="2339992" y="2088383"/>
            <a:ext cx="576064" cy="404513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40" name="Стрелка: вниз 29">
            <a:extLst>
              <a:ext uri="{FF2B5EF4-FFF2-40B4-BE49-F238E27FC236}">
                <a16:creationId xmlns:a16="http://schemas.microsoft.com/office/drawing/2014/main" xmlns="" id="{DD9264FA-B02B-41D5-85F2-8EA8D425973D}"/>
              </a:ext>
            </a:extLst>
          </p:cNvPr>
          <p:cNvSpPr/>
          <p:nvPr/>
        </p:nvSpPr>
        <p:spPr>
          <a:xfrm>
            <a:off x="2339992" y="3600551"/>
            <a:ext cx="576064" cy="404513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41" name="Стрелка: вниз 30">
            <a:extLst>
              <a:ext uri="{FF2B5EF4-FFF2-40B4-BE49-F238E27FC236}">
                <a16:creationId xmlns:a16="http://schemas.microsoft.com/office/drawing/2014/main" xmlns="" id="{E002F11B-9A75-4EA7-9933-B6A58E0B2FB4}"/>
              </a:ext>
            </a:extLst>
          </p:cNvPr>
          <p:cNvSpPr/>
          <p:nvPr/>
        </p:nvSpPr>
        <p:spPr>
          <a:xfrm>
            <a:off x="2339992" y="5112719"/>
            <a:ext cx="576064" cy="404513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70441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755576" y="404736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b">
            <a:normAutofit lnSpcReduction="10000"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Агрострахование в РФ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Рост рынка, 2018-2021 гг. 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93865401"/>
              </p:ext>
            </p:extLst>
          </p:nvPr>
        </p:nvGraphicFramePr>
        <p:xfrm>
          <a:off x="799093" y="1628800"/>
          <a:ext cx="7512496" cy="351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7081B9D-8ED1-4309-89E6-C70E7DFDA095}"/>
              </a:ext>
            </a:extLst>
          </p:cNvPr>
          <p:cNvSpPr txBox="1"/>
          <p:nvPr/>
        </p:nvSpPr>
        <p:spPr>
          <a:xfrm>
            <a:off x="-16659" y="5314563"/>
            <a:ext cx="9144000" cy="1138773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6195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Развитие агрострахования за 9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месяцев 2021 г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sz="1600" dirty="0">
                <a:solidFill>
                  <a:srgbClr val="000000"/>
                </a:solidFill>
              </a:rPr>
              <a:t>(в сравнении с </a:t>
            </a:r>
            <a:r>
              <a:rPr lang="ru-RU" sz="1600" dirty="0" smtClean="0">
                <a:solidFill>
                  <a:srgbClr val="000000"/>
                </a:solidFill>
              </a:rPr>
              <a:t>9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мес. 2021 </a:t>
            </a:r>
            <a:r>
              <a:rPr lang="ru-RU" sz="1600" dirty="0">
                <a:solidFill>
                  <a:srgbClr val="000000"/>
                </a:solidFill>
              </a:rPr>
              <a:t>г.)</a:t>
            </a:r>
            <a:r>
              <a:rPr lang="ru-RU" dirty="0">
                <a:solidFill>
                  <a:srgbClr val="000000"/>
                </a:solidFill>
              </a:rPr>
              <a:t>:</a:t>
            </a:r>
            <a:endParaRPr lang="ru-RU" dirty="0" smtClean="0">
              <a:solidFill>
                <a:srgbClr val="000000"/>
              </a:solidFill>
            </a:endParaRPr>
          </a:p>
          <a:p>
            <a:pPr marL="542925" indent="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рост страхования с господдержкой: </a:t>
            </a:r>
            <a:r>
              <a:rPr lang="ru-RU" b="1" dirty="0" smtClean="0">
                <a:solidFill>
                  <a:srgbClr val="C00000"/>
                </a:solidFill>
              </a:rPr>
              <a:t>+ </a:t>
            </a:r>
            <a:r>
              <a:rPr lang="ru-RU" sz="2000" b="1" dirty="0" smtClean="0">
                <a:solidFill>
                  <a:srgbClr val="C00000"/>
                </a:solidFill>
              </a:rPr>
              <a:t>31%</a:t>
            </a:r>
          </a:p>
          <a:p>
            <a:pPr marL="542925" indent="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объем </a:t>
            </a:r>
            <a:r>
              <a:rPr lang="ru-RU" dirty="0">
                <a:solidFill>
                  <a:srgbClr val="000000"/>
                </a:solidFill>
              </a:rPr>
              <a:t>рынка: </a:t>
            </a:r>
            <a:r>
              <a:rPr lang="ru-RU" dirty="0" smtClean="0">
                <a:solidFill>
                  <a:srgbClr val="000000"/>
                </a:solidFill>
              </a:rPr>
              <a:t>более </a:t>
            </a:r>
            <a:r>
              <a:rPr lang="ru-RU" sz="2000" b="1" dirty="0" smtClean="0">
                <a:solidFill>
                  <a:srgbClr val="C00000"/>
                </a:solidFill>
              </a:rPr>
              <a:t>5,7 </a:t>
            </a:r>
            <a:r>
              <a:rPr lang="ru-RU" sz="2000" b="1" dirty="0">
                <a:solidFill>
                  <a:srgbClr val="C00000"/>
                </a:solidFill>
              </a:rPr>
              <a:t>млрд.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рублей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599" y="1187460"/>
            <a:ext cx="798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Премия по договорам страхования *, млрд </a:t>
            </a:r>
            <a:r>
              <a:rPr lang="ru-RU" dirty="0">
                <a:solidFill>
                  <a:srgbClr val="000000"/>
                </a:solidFill>
              </a:rPr>
              <a:t>руб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7303009" y="3221250"/>
            <a:ext cx="24904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*данные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ЦБ и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НСА: премия по договорам без ГП за 6 мес. 2021 г.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/>
              <a:t>3</a:t>
            </a:fld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58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755576" y="404736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1900" dirty="0" smtClean="0">
                <a:solidFill>
                  <a:schemeClr val="tx1"/>
                </a:solidFill>
              </a:rPr>
              <a:t>Агрострахование в РФ</a:t>
            </a:r>
          </a:p>
          <a:p>
            <a:r>
              <a:rPr sz="1900" b="0" dirty="0" smtClean="0">
                <a:solidFill>
                  <a:schemeClr val="tx1"/>
                </a:solidFill>
              </a:rPr>
              <a:t>Страховые выплаты, 2019-2021 гг.</a:t>
            </a:r>
            <a:endParaRPr sz="1900" b="0" dirty="0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56879102"/>
              </p:ext>
            </p:extLst>
          </p:nvPr>
        </p:nvGraphicFramePr>
        <p:xfrm>
          <a:off x="1926596" y="1412776"/>
          <a:ext cx="5274586" cy="336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39752" y="2204904"/>
            <a:ext cx="54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2,0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936" y="1412816"/>
            <a:ext cx="54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3,1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4689" y="149980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млрд </a:t>
            </a:r>
            <a:r>
              <a:rPr lang="ru-RU" sz="1600" dirty="0">
                <a:solidFill>
                  <a:srgbClr val="000000"/>
                </a:solidFill>
              </a:rPr>
              <a:t>руб.</a:t>
            </a:r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6170613" y="1144243"/>
            <a:ext cx="2952328" cy="360040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Выплаты за период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5514617"/>
            <a:ext cx="9144000" cy="938719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361950">
              <a:spcAft>
                <a:spcPts val="600"/>
              </a:spcAft>
            </a:pPr>
            <a:r>
              <a:rPr lang="ru-RU" sz="1600" b="1" u="sng" dirty="0" smtClean="0"/>
              <a:t>2021</a:t>
            </a:r>
            <a:r>
              <a:rPr lang="ru-RU" sz="1600" b="1" dirty="0" smtClean="0"/>
              <a:t>:</a:t>
            </a:r>
          </a:p>
          <a:p>
            <a:pPr marL="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За </a:t>
            </a:r>
            <a:r>
              <a:rPr lang="ru-RU" sz="1600" b="1" dirty="0"/>
              <a:t>первые </a:t>
            </a:r>
            <a:r>
              <a:rPr lang="ru-RU" sz="1600" b="1" dirty="0" smtClean="0"/>
              <a:t>9 </a:t>
            </a:r>
            <a:r>
              <a:rPr lang="ru-RU" sz="1600" b="1" dirty="0"/>
              <a:t>месяцев </a:t>
            </a:r>
            <a:r>
              <a:rPr lang="ru-RU" sz="1600" b="1" dirty="0" smtClean="0"/>
              <a:t>страховые компании выплатили аграриям по страхованию сельхозрисков более </a:t>
            </a:r>
            <a:r>
              <a:rPr lang="ru-RU" b="1" dirty="0" smtClean="0">
                <a:solidFill>
                  <a:srgbClr val="C00000"/>
                </a:solidFill>
              </a:rPr>
              <a:t>2,4 </a:t>
            </a:r>
            <a:r>
              <a:rPr lang="ru-RU" b="1" dirty="0">
                <a:solidFill>
                  <a:srgbClr val="C00000"/>
                </a:solidFill>
              </a:rPr>
              <a:t>млрд </a:t>
            </a:r>
            <a:r>
              <a:rPr lang="ru-RU" b="1" dirty="0" smtClean="0">
                <a:solidFill>
                  <a:srgbClr val="C00000"/>
                </a:solidFill>
              </a:rPr>
              <a:t>рублей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6072" y="1815207"/>
            <a:ext cx="68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2,4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81" y="1648003"/>
            <a:ext cx="2330430" cy="954107"/>
          </a:xfrm>
          <a:prstGeom prst="rect">
            <a:avLst/>
          </a:prstGeom>
          <a:solidFill>
            <a:srgbClr val="FFFFCC">
              <a:alpha val="3098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6600"/>
                </a:solidFill>
              </a:rPr>
              <a:t>Рост выплат </a:t>
            </a:r>
            <a:r>
              <a:rPr lang="ru-RU" sz="1400" i="1" dirty="0" smtClean="0">
                <a:solidFill>
                  <a:srgbClr val="C00000"/>
                </a:solidFill>
              </a:rPr>
              <a:t>следует за ростом премии </a:t>
            </a:r>
            <a:r>
              <a:rPr lang="ru-RU" sz="1400" i="1" dirty="0" smtClean="0">
                <a:solidFill>
                  <a:srgbClr val="006600"/>
                </a:solidFill>
              </a:rPr>
              <a:t>с временным </a:t>
            </a:r>
            <a:r>
              <a:rPr lang="ru-RU" sz="1400" i="1" dirty="0">
                <a:solidFill>
                  <a:srgbClr val="006600"/>
                </a:solidFill>
              </a:rPr>
              <a:t>ш</a:t>
            </a:r>
            <a:r>
              <a:rPr lang="ru-RU" sz="1400" i="1" dirty="0" smtClean="0">
                <a:solidFill>
                  <a:srgbClr val="006600"/>
                </a:solidFill>
              </a:rPr>
              <a:t>агом </a:t>
            </a:r>
            <a:r>
              <a:rPr lang="ru-RU" sz="1400" i="1" dirty="0" smtClean="0">
                <a:solidFill>
                  <a:srgbClr val="006600"/>
                </a:solidFill>
              </a:rPr>
              <a:t>12-18 месяцев!</a:t>
            </a:r>
            <a:endParaRPr lang="ru-RU" sz="1400" i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221088"/>
            <a:ext cx="30243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i="1" dirty="0" smtClean="0"/>
              <a:t>*Данные по выплатам по договорам без господдержки приведены за 6 мес. (данные ЦБ)</a:t>
            </a:r>
            <a:endParaRPr lang="ru-RU" sz="11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/>
              <a:t>4</a:t>
            </a:fld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16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pPr lvl="1"/>
              <a:t>5</a:t>
            </a:fld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45905662"/>
              </p:ext>
            </p:extLst>
          </p:nvPr>
        </p:nvGraphicFramePr>
        <p:xfrm>
          <a:off x="468032" y="1484784"/>
          <a:ext cx="223196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5B3BD2-C416-44F0-9859-28C1CD83C620}"/>
              </a:ext>
            </a:extLst>
          </p:cNvPr>
          <p:cNvSpPr/>
          <p:nvPr/>
        </p:nvSpPr>
        <p:spPr>
          <a:xfrm>
            <a:off x="114139" y="5301208"/>
            <a:ext cx="8915722" cy="104644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Динамика охвата страхованием, 9 мес. 2021/ 9 мес. 2020: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Застрахованная площадь: </a:t>
            </a:r>
            <a:r>
              <a:rPr lang="ru-RU" b="1" dirty="0">
                <a:solidFill>
                  <a:srgbClr val="C00000"/>
                </a:solidFill>
              </a:rPr>
              <a:t>+11% </a:t>
            </a:r>
            <a:r>
              <a:rPr lang="ru-RU" sz="1600" dirty="0" smtClean="0">
                <a:solidFill>
                  <a:srgbClr val="C00000"/>
                </a:solidFill>
              </a:rPr>
              <a:t>(</a:t>
            </a:r>
            <a:r>
              <a:rPr lang="ru-RU" sz="1600" dirty="0">
                <a:solidFill>
                  <a:srgbClr val="C00000"/>
                </a:solidFill>
              </a:rPr>
              <a:t>с </a:t>
            </a:r>
            <a:r>
              <a:rPr lang="ru-RU" sz="1600" dirty="0" smtClean="0">
                <a:solidFill>
                  <a:srgbClr val="C00000"/>
                </a:solidFill>
              </a:rPr>
              <a:t>3,9 млн га  </a:t>
            </a:r>
            <a:r>
              <a:rPr lang="ru-RU" sz="1600" dirty="0">
                <a:solidFill>
                  <a:srgbClr val="C00000"/>
                </a:solidFill>
              </a:rPr>
              <a:t>до </a:t>
            </a:r>
            <a:r>
              <a:rPr lang="ru-RU" sz="1600" dirty="0" smtClean="0">
                <a:solidFill>
                  <a:srgbClr val="C00000"/>
                </a:solidFill>
              </a:rPr>
              <a:t>4,4 млн га)</a:t>
            </a:r>
            <a:endParaRPr lang="ru-RU" sz="1600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Застрахованное поголовье: </a:t>
            </a:r>
            <a:r>
              <a:rPr lang="ru-RU" b="1" dirty="0">
                <a:solidFill>
                  <a:srgbClr val="C00000"/>
                </a:solidFill>
              </a:rPr>
              <a:t>+44% </a:t>
            </a:r>
            <a:r>
              <a:rPr lang="ru-RU" sz="1600" dirty="0">
                <a:solidFill>
                  <a:srgbClr val="C00000"/>
                </a:solidFill>
              </a:rPr>
              <a:t>(с </a:t>
            </a:r>
            <a:r>
              <a:rPr lang="ru-RU" sz="1600" dirty="0" smtClean="0">
                <a:solidFill>
                  <a:srgbClr val="C00000"/>
                </a:solidFill>
              </a:rPr>
              <a:t>5,4 млн усл. голов до 7,7 млн)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8958453"/>
              </p:ext>
            </p:extLst>
          </p:nvPr>
        </p:nvGraphicFramePr>
        <p:xfrm>
          <a:off x="3718758" y="1480602"/>
          <a:ext cx="21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071952977"/>
              </p:ext>
            </p:extLst>
          </p:nvPr>
        </p:nvGraphicFramePr>
        <p:xfrm>
          <a:off x="6894000" y="1484784"/>
          <a:ext cx="18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5908" y="14847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00"/>
                </a:solidFill>
              </a:rPr>
              <a:t>Аквакультура,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тыс. усл. голов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755576" y="404664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b">
            <a:normAutofit fontScale="92500" lnSpcReduction="10000"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Развитие агрострахования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100" b="0" dirty="0" smtClean="0">
                <a:solidFill>
                  <a:schemeClr val="tx1"/>
                </a:solidFill>
              </a:rPr>
              <a:t>Основные показатели</a:t>
            </a:r>
            <a:endParaRPr lang="ru-RU" sz="2100" b="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6563" y="6374549"/>
            <a:ext cx="2443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*данные НСА на 30.10.2021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9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06615868"/>
              </p:ext>
            </p:extLst>
          </p:nvPr>
        </p:nvGraphicFramePr>
        <p:xfrm>
          <a:off x="611560" y="1316765"/>
          <a:ext cx="3744416" cy="47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1316765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Страховая премия, 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497945"/>
            <a:ext cx="4320480" cy="1492716"/>
          </a:xfrm>
          <a:prstGeom prst="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4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результате восстановления господдержки объем агрострахования вырос за 3 года</a:t>
            </a:r>
          </a:p>
          <a:p>
            <a:pPr marL="536575"/>
            <a:r>
              <a:rPr lang="ru-RU" dirty="0" smtClean="0"/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4 раза: с 23 млн </a:t>
            </a:r>
            <a:r>
              <a:rPr lang="ru-RU" dirty="0" smtClean="0"/>
              <a:t>до </a:t>
            </a:r>
            <a:r>
              <a:rPr lang="ru-RU" sz="1600" b="1" dirty="0" smtClean="0">
                <a:solidFill>
                  <a:srgbClr val="C00000"/>
                </a:solidFill>
              </a:rPr>
              <a:t>100 млн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rgbClr val="C00000"/>
                </a:solidFill>
              </a:rPr>
              <a:t>руб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marL="536575"/>
            <a:endParaRPr lang="ru-RU" sz="1600" b="1" dirty="0">
              <a:solidFill>
                <a:srgbClr val="C00000"/>
              </a:solidFill>
            </a:endParaRPr>
          </a:p>
          <a:p>
            <a:pPr marL="536575"/>
            <a:r>
              <a:rPr lang="ru-RU" sz="1600" b="1" dirty="0" smtClean="0">
                <a:solidFill>
                  <a:srgbClr val="C00000"/>
                </a:solidFill>
              </a:rPr>
              <a:t>Количество договоров: 160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92527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2018: страхование – только за счет аграриев!</a:t>
            </a:r>
            <a:endParaRPr lang="ru-RU" sz="10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514637"/>
            <a:ext cx="3240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Отмечается активный рост спроса на агрострахование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739158" y="3717032"/>
            <a:ext cx="1944216" cy="57606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1247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Период: </a:t>
            </a:r>
            <a:r>
              <a:rPr lang="en-US" dirty="0" smtClean="0"/>
              <a:t>I </a:t>
            </a:r>
            <a:r>
              <a:rPr lang="ru-RU" dirty="0" smtClean="0"/>
              <a:t>полугодие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/>
              <a:t>6</a:t>
            </a:fld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755576" y="404664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b">
            <a:normAutofit fontScale="92500" lnSpcReduction="10000"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Приморский край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Развитие рынка агрострахования</a:t>
            </a:r>
            <a:endParaRPr lang="ru-RU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19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5176063"/>
            <a:ext cx="9108504" cy="1277273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ru-RU" dirty="0"/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6 раз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2020 г. </a:t>
            </a:r>
            <a:r>
              <a:rPr lang="ru-RU" dirty="0" smtClean="0"/>
              <a:t>выросли застрахованные </a:t>
            </a:r>
            <a:r>
              <a:rPr lang="ru-RU" dirty="0"/>
              <a:t>площади </a:t>
            </a:r>
            <a:r>
              <a:rPr lang="ru-RU" dirty="0" smtClean="0"/>
              <a:t>(по сравнению с 2019 г.)</a:t>
            </a:r>
          </a:p>
          <a:p>
            <a:r>
              <a:rPr lang="ru-RU" u="sng" dirty="0" smtClean="0"/>
              <a:t>Под урожай 2021 г.</a:t>
            </a:r>
            <a:r>
              <a:rPr lang="ru-RU" dirty="0" smtClean="0"/>
              <a:t> застраховано </a:t>
            </a:r>
            <a:r>
              <a:rPr lang="ru-RU" sz="1600" b="1" dirty="0" smtClean="0">
                <a:solidFill>
                  <a:srgbClr val="C00000"/>
                </a:solidFill>
              </a:rPr>
              <a:t>247 </a:t>
            </a:r>
            <a:r>
              <a:rPr lang="ru-RU" sz="1600" b="1" dirty="0">
                <a:solidFill>
                  <a:srgbClr val="C00000"/>
                </a:solidFill>
              </a:rPr>
              <a:t>тыс. </a:t>
            </a:r>
            <a:r>
              <a:rPr lang="ru-RU" sz="1600" b="1" dirty="0" smtClean="0">
                <a:solidFill>
                  <a:srgbClr val="C00000"/>
                </a:solidFill>
              </a:rPr>
              <a:t>га – более 50% посевных площадей.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65% - соя </a:t>
            </a:r>
            <a:r>
              <a:rPr lang="ru-RU" dirty="0"/>
              <a:t>(165 тыс. га</a:t>
            </a:r>
            <a:r>
              <a:rPr lang="ru-RU" dirty="0" smtClean="0"/>
              <a:t>), также застрахованы овощи, овес, ячмень, кукуруза и другие культуры.</a:t>
            </a:r>
          </a:p>
          <a:p>
            <a:r>
              <a:rPr lang="ru-RU" dirty="0" smtClean="0"/>
              <a:t>Есть заявленный ущерб (на 1,7 тыс. га).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29790385"/>
              </p:ext>
            </p:extLst>
          </p:nvPr>
        </p:nvGraphicFramePr>
        <p:xfrm>
          <a:off x="2237656" y="1316765"/>
          <a:ext cx="4704184" cy="384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0192" y="14438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Застрахованная площадь, тыс. га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903336"/>
            <a:ext cx="241176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2021 г.:</a:t>
            </a:r>
            <a:r>
              <a:rPr lang="ru-RU" sz="1600" i="1" dirty="0" smtClean="0"/>
              <a:t> 8 </a:t>
            </a:r>
            <a:r>
              <a:rPr lang="ru-RU" sz="1400" i="1" dirty="0" smtClean="0"/>
              <a:t>страховых компаний НСА застраховали урожай</a:t>
            </a:r>
            <a:endParaRPr lang="ru-RU" sz="1400" i="1" dirty="0"/>
          </a:p>
        </p:txBody>
      </p:sp>
      <p:pic>
        <p:nvPicPr>
          <p:cNvPr id="10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cdr="http://schemas.openxmlformats.org/drawingml/2006/chartDrawing" xmlns:c="http://schemas.openxmlformats.org/drawingml/2006/chart" id="{D1BF53DD-D0A3-4182-81AC-30F32AFD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08" y="1519290"/>
            <a:ext cx="348881" cy="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/>
              <a:t>7</a:t>
            </a:fld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755576" y="404664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b">
            <a:normAutofit fontScale="92500" lnSpcReduction="10000"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Приморский край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Страхование растениеводства (с ГП), 2019-2020</a:t>
            </a:r>
            <a:endParaRPr lang="ru-RU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25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54783773"/>
              </p:ext>
            </p:extLst>
          </p:nvPr>
        </p:nvGraphicFramePr>
        <p:xfrm>
          <a:off x="2237656" y="1316765"/>
          <a:ext cx="4704184" cy="384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0192" y="144380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Застрахованное поголовье, тыс. усл. голов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157192"/>
            <a:ext cx="5040560" cy="1277273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1pPr>
          </a:lstStyle>
          <a:p>
            <a:pPr marL="355600" indent="0">
              <a:buNone/>
            </a:pPr>
            <a:r>
              <a:rPr lang="ru-RU" b="1" dirty="0"/>
              <a:t>В </a:t>
            </a:r>
            <a:r>
              <a:rPr lang="ru-RU" b="1" dirty="0" smtClean="0"/>
              <a:t>2021 </a:t>
            </a:r>
            <a:r>
              <a:rPr lang="ru-RU" b="1" dirty="0"/>
              <a:t>г. </a:t>
            </a:r>
            <a:r>
              <a:rPr lang="ru-RU" b="1" dirty="0" smtClean="0"/>
              <a:t>застрахованы животные:</a:t>
            </a:r>
          </a:p>
          <a:p>
            <a:pPr marL="622300" indent="0"/>
            <a:r>
              <a:rPr lang="ru-RU" dirty="0" smtClean="0"/>
              <a:t>Птица: </a:t>
            </a:r>
            <a:r>
              <a:rPr lang="ru-RU" sz="1600" b="1" dirty="0">
                <a:solidFill>
                  <a:srgbClr val="C00000"/>
                </a:solidFill>
              </a:rPr>
              <a:t>690 тыс. </a:t>
            </a:r>
            <a:r>
              <a:rPr lang="ru-RU" dirty="0" smtClean="0"/>
              <a:t>голов</a:t>
            </a:r>
          </a:p>
          <a:p>
            <a:pPr marL="622300" indent="0"/>
            <a:r>
              <a:rPr lang="ru-RU" dirty="0" smtClean="0"/>
              <a:t>Свиньи: </a:t>
            </a:r>
            <a:r>
              <a:rPr lang="ru-RU" sz="1600" b="1" dirty="0">
                <a:solidFill>
                  <a:srgbClr val="C00000"/>
                </a:solidFill>
              </a:rPr>
              <a:t>72,2 тыс</a:t>
            </a:r>
            <a:r>
              <a:rPr lang="ru-RU" dirty="0" smtClean="0"/>
              <a:t>. голов</a:t>
            </a:r>
          </a:p>
          <a:p>
            <a:pPr marL="622300" indent="0"/>
            <a:r>
              <a:rPr lang="ru-RU" dirty="0" smtClean="0"/>
              <a:t>КРС: </a:t>
            </a:r>
            <a:r>
              <a:rPr lang="ru-RU" sz="1600" b="1" dirty="0">
                <a:solidFill>
                  <a:srgbClr val="C00000"/>
                </a:solidFill>
              </a:rPr>
              <a:t>3,6 тыс. </a:t>
            </a:r>
            <a:r>
              <a:rPr lang="ru-RU" dirty="0" smtClean="0"/>
              <a:t>голов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2903336"/>
            <a:ext cx="241176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2021 г.:</a:t>
            </a:r>
            <a:r>
              <a:rPr lang="ru-RU" sz="1600" i="1" dirty="0" smtClean="0"/>
              <a:t> 6 </a:t>
            </a:r>
            <a:r>
              <a:rPr lang="ru-RU" sz="1400" i="1" dirty="0" smtClean="0"/>
              <a:t>страховых компаний НСА застраховали с/х животных</a:t>
            </a:r>
            <a:endParaRPr lang="ru-RU" sz="1400" i="1" dirty="0"/>
          </a:p>
        </p:txBody>
      </p:sp>
      <p:pic>
        <p:nvPicPr>
          <p:cNvPr id="10" name="Picture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cdr="http://schemas.openxmlformats.org/drawingml/2006/chartDrawing" xmlns:c="http://schemas.openxmlformats.org/drawingml/2006/chart" id="{F0CDF793-651D-484C-9E82-427E8B2F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625320"/>
            <a:ext cx="348758" cy="37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/>
              <a:t>8</a:t>
            </a:fld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755576" y="404664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b">
            <a:normAutofit fontScale="92500" lnSpcReduction="10000"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Приморский край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Страхование животноводства (с ГП), 2019-2021</a:t>
            </a:r>
            <a:endParaRPr lang="ru-R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5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4000" y="0"/>
            <a:ext cx="540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000" y="180000"/>
            <a:ext cx="270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9800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fld id="{A951B510-A033-4831-9F7C-A5EC3B3074F8}" type="slidenum">
              <a:rPr lang="ru-RU" sz="2000" b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/>
              <a:t>9</a:t>
            </a:fld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755576" y="404736"/>
            <a:ext cx="8280000" cy="648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C00000"/>
                </a:solidFill>
              </a:rPr>
              <a:t>Изменения в Федеральном законе № 260 </a:t>
            </a:r>
            <a:endParaRPr sz="2200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68464" y="1628800"/>
            <a:ext cx="7380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нового риска – 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объявление ЧС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территории субъекта РФ».</a:t>
            </a:r>
          </a:p>
        </p:txBody>
      </p:sp>
      <p:sp>
        <p:nvSpPr>
          <p:cNvPr id="13" name="Овал 12"/>
          <p:cNvSpPr/>
          <p:nvPr/>
        </p:nvSpPr>
        <p:spPr>
          <a:xfrm>
            <a:off x="539552" y="2744984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68464" y="2636984"/>
            <a:ext cx="7380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субсидирования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страховой премии с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до 80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8464" y="3645096"/>
            <a:ext cx="7380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22300">
              <a:spcBef>
                <a:spcPct val="0"/>
              </a:spcBef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страховым организациям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страхующим риск «объявления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ЧС» - устанавливаются Правительством РФ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9552" y="3753096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68464" y="4653208"/>
            <a:ext cx="738000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отдельного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компенсационных выплат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риска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объявление ЧС»</a:t>
            </a:r>
          </a:p>
        </p:txBody>
      </p:sp>
      <p:sp>
        <p:nvSpPr>
          <p:cNvPr id="20" name="Овал 19"/>
          <p:cNvSpPr/>
          <p:nvPr/>
        </p:nvSpPr>
        <p:spPr>
          <a:xfrm>
            <a:off x="539552" y="4761208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Овал 21"/>
          <p:cNvSpPr/>
          <p:nvPr/>
        </p:nvSpPr>
        <p:spPr>
          <a:xfrm>
            <a:off x="539552" y="1736872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7443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9963</TotalTime>
  <Words>705</Words>
  <Application>Microsoft Office PowerPoint</Application>
  <PresentationFormat>Экран (4:3)</PresentationFormat>
  <Paragraphs>131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13_Тема Office</vt:lpstr>
      <vt:lpstr>14_Тема Office</vt:lpstr>
      <vt:lpstr>Сельскохозяйственное страхование с господдержкой в РФ и Приморском крае. Изменения в Федеральном законе  №260-ФЗ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агрострахования с господдержкой Вологодская область</dc:title>
  <dc:creator>Жукова Татьяна Александровна</dc:creator>
  <cp:lastModifiedBy>Есиков Юрий Михайлович</cp:lastModifiedBy>
  <cp:revision>75</cp:revision>
  <cp:lastPrinted>2021-09-13T10:53:20Z</cp:lastPrinted>
  <dcterms:created xsi:type="dcterms:W3CDTF">2021-08-18T17:19:24Z</dcterms:created>
  <dcterms:modified xsi:type="dcterms:W3CDTF">2021-10-20T18:48:31Z</dcterms:modified>
</cp:coreProperties>
</file>